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4"/>
    <p:sldMasterId id="2147483678" r:id="rId5"/>
    <p:sldMasterId id="2147483661" r:id="rId6"/>
  </p:sldMasterIdLst>
  <p:notesMasterIdLst>
    <p:notesMasterId r:id="rId25"/>
  </p:notesMasterIdLst>
  <p:handoutMasterIdLst>
    <p:handoutMasterId r:id="rId26"/>
  </p:handoutMasterIdLst>
  <p:sldIdLst>
    <p:sldId id="548" r:id="rId7"/>
    <p:sldId id="549" r:id="rId8"/>
    <p:sldId id="550" r:id="rId9"/>
    <p:sldId id="541" r:id="rId10"/>
    <p:sldId id="542" r:id="rId11"/>
    <p:sldId id="543" r:id="rId12"/>
    <p:sldId id="535" r:id="rId13"/>
    <p:sldId id="534" r:id="rId14"/>
    <p:sldId id="537" r:id="rId15"/>
    <p:sldId id="538" r:id="rId16"/>
    <p:sldId id="539" r:id="rId17"/>
    <p:sldId id="540" r:id="rId18"/>
    <p:sldId id="545" r:id="rId19"/>
    <p:sldId id="544" r:id="rId20"/>
    <p:sldId id="552" r:id="rId21"/>
    <p:sldId id="546" r:id="rId22"/>
    <p:sldId id="547" r:id="rId23"/>
    <p:sldId id="551" r:id="rId24"/>
  </p:sldIdLst>
  <p:sldSz cx="9144000" cy="6858000" type="screen4x3"/>
  <p:notesSz cx="6797675" cy="9928225"/>
  <p:custDataLst>
    <p:tags r:id="rId2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Memphis LT Std Medium" pitchFamily="1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Memphis LT Std Medium" pitchFamily="1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Memphis LT Std Medium" pitchFamily="1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Memphis LT Std Medium" pitchFamily="1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Memphis LT Std Medium" pitchFamily="1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Memphis LT Std Medium" pitchFamily="1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Memphis LT Std Medium" pitchFamily="1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Memphis LT Std Medium" pitchFamily="1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Memphis LT Std Medium" pitchFamily="1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ter Couto" initials="PC" lastIdx="8" clrIdx="0"/>
  <p:cmAuthor id="1" name="Emile Tompa" initials="ET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561B58"/>
    <a:srgbClr val="008000"/>
    <a:srgbClr val="003366"/>
    <a:srgbClr val="660066"/>
    <a:srgbClr val="003399"/>
    <a:srgbClr val="33CC33"/>
    <a:srgbClr val="00CC00"/>
    <a:srgbClr val="7C1251"/>
    <a:srgbClr val="6565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44" autoAdjust="0"/>
    <p:restoredTop sz="83592" autoAdjust="0"/>
  </p:normalViewPr>
  <p:slideViewPr>
    <p:cSldViewPr>
      <p:cViewPr varScale="1">
        <p:scale>
          <a:sx n="56" d="100"/>
          <a:sy n="56" d="100"/>
        </p:scale>
        <p:origin x="138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178" y="-108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7F877A-A08B-49EF-862B-1037C59CB020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C648676D-60AA-46D4-9498-1A2DDA4B9974}">
      <dgm:prSet phldrT="[Text]" custT="1"/>
      <dgm:spPr>
        <a:solidFill>
          <a:srgbClr val="003399"/>
        </a:solidFill>
      </dgm:spPr>
      <dgm:t>
        <a:bodyPr/>
        <a:lstStyle/>
        <a:p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personalized</a:t>
          </a:r>
          <a:endParaRPr lang="en-CA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83981C-F214-41D1-88A1-835DCB652BCB}" type="parTrans" cxnId="{4A4426FC-21B7-4FD0-A523-97EFB71BB45E}">
      <dgm:prSet/>
      <dgm:spPr/>
      <dgm:t>
        <a:bodyPr/>
        <a:lstStyle/>
        <a:p>
          <a:endParaRPr lang="en-CA" sz="2400"/>
        </a:p>
      </dgm:t>
    </dgm:pt>
    <dgm:pt modelId="{8282ECAF-2A37-4110-A052-7FD81C680BD4}" type="sibTrans" cxnId="{4A4426FC-21B7-4FD0-A523-97EFB71BB45E}">
      <dgm:prSet/>
      <dgm:spPr/>
      <dgm:t>
        <a:bodyPr/>
        <a:lstStyle/>
        <a:p>
          <a:endParaRPr lang="en-CA" sz="2400"/>
        </a:p>
      </dgm:t>
    </dgm:pt>
    <dgm:pt modelId="{FB073395-1A6F-43F7-AC43-108E7937A06D}">
      <dgm:prSet custT="1"/>
      <dgm:spPr>
        <a:solidFill>
          <a:srgbClr val="003399"/>
        </a:solidFill>
      </dgm:spPr>
      <dgm:t>
        <a:bodyPr/>
        <a:lstStyle/>
        <a:p>
          <a:r>
            <a:rPr lang="en-CA" sz="2000" b="1" dirty="0">
              <a:latin typeface="Arial" panose="020B0604020202020204" pitchFamily="34" charset="0"/>
              <a:cs typeface="Arial" panose="020B0604020202020204" pitchFamily="34" charset="0"/>
            </a:rPr>
            <a:t>interactive</a:t>
          </a:r>
        </a:p>
      </dgm:t>
    </dgm:pt>
    <dgm:pt modelId="{4BD35F40-8603-4520-BFD5-FCF276D0BAEB}" type="parTrans" cxnId="{9B24BFD5-62A6-43AC-A11D-6BE38AEFA2F9}">
      <dgm:prSet/>
      <dgm:spPr/>
      <dgm:t>
        <a:bodyPr/>
        <a:lstStyle/>
        <a:p>
          <a:endParaRPr lang="en-CA" sz="2400"/>
        </a:p>
      </dgm:t>
    </dgm:pt>
    <dgm:pt modelId="{67DF1A5F-A0CD-4897-946D-4C9F12A9438D}" type="sibTrans" cxnId="{9B24BFD5-62A6-43AC-A11D-6BE38AEFA2F9}">
      <dgm:prSet/>
      <dgm:spPr/>
      <dgm:t>
        <a:bodyPr/>
        <a:lstStyle/>
        <a:p>
          <a:endParaRPr lang="en-CA" sz="2400"/>
        </a:p>
      </dgm:t>
    </dgm:pt>
    <dgm:pt modelId="{10EF4766-8AE1-4B03-ACEC-B9927A6CB63D}">
      <dgm:prSet custT="1"/>
      <dgm:spPr>
        <a:solidFill>
          <a:srgbClr val="003399"/>
        </a:solidFill>
      </dgm:spPr>
      <dgm:t>
        <a:bodyPr/>
        <a:lstStyle/>
        <a:p>
          <a:r>
            <a:rPr lang="en-CA" sz="2000" b="1" dirty="0">
              <a:latin typeface="Arial" panose="020B0604020202020204" pitchFamily="34" charset="0"/>
              <a:cs typeface="Arial" panose="020B0604020202020204" pitchFamily="34" charset="0"/>
            </a:rPr>
            <a:t>evidence-based</a:t>
          </a:r>
        </a:p>
      </dgm:t>
    </dgm:pt>
    <dgm:pt modelId="{7B44B1FF-1922-49A8-AB92-4B11D19617F1}" type="parTrans" cxnId="{07C39CC6-D2A4-497C-8297-A45D69C4E5C3}">
      <dgm:prSet/>
      <dgm:spPr/>
      <dgm:t>
        <a:bodyPr/>
        <a:lstStyle/>
        <a:p>
          <a:endParaRPr lang="en-CA" sz="2400"/>
        </a:p>
      </dgm:t>
    </dgm:pt>
    <dgm:pt modelId="{3D0A1AD4-7572-42F5-A4C3-6CD8EF0F1840}" type="sibTrans" cxnId="{07C39CC6-D2A4-497C-8297-A45D69C4E5C3}">
      <dgm:prSet/>
      <dgm:spPr/>
      <dgm:t>
        <a:bodyPr/>
        <a:lstStyle/>
        <a:p>
          <a:endParaRPr lang="en-CA" sz="2400"/>
        </a:p>
      </dgm:t>
    </dgm:pt>
    <dgm:pt modelId="{8F224709-4DE8-47BC-9094-4E4A971BF97B}">
      <dgm:prSet phldrT="[Text]" custT="1"/>
      <dgm:spPr>
        <a:solidFill>
          <a:srgbClr val="003399"/>
        </a:solidFill>
      </dgm:spPr>
      <dgm:t>
        <a:bodyPr tIns="91440" bIns="91440"/>
        <a:lstStyle/>
        <a:p>
          <a:r>
            <a:rPr lang="en-CA" sz="2000" b="1" dirty="0">
              <a:latin typeface="Arial" panose="020B0604020202020204" pitchFamily="34" charset="0"/>
              <a:cs typeface="Arial" panose="020B0604020202020204" pitchFamily="34" charset="0"/>
            </a:rPr>
            <a:t>Workplace tools, resources &amp; training</a:t>
          </a:r>
        </a:p>
      </dgm:t>
    </dgm:pt>
    <dgm:pt modelId="{8006800E-3D0D-4FA1-A6D3-883F862C9363}" type="sibTrans" cxnId="{C6F69D11-E9B3-4690-9FB1-779D255158EC}">
      <dgm:prSet/>
      <dgm:spPr/>
      <dgm:t>
        <a:bodyPr/>
        <a:lstStyle/>
        <a:p>
          <a:endParaRPr lang="en-CA" sz="2400"/>
        </a:p>
      </dgm:t>
    </dgm:pt>
    <dgm:pt modelId="{274C5F93-4E35-4CD1-A69A-3F1CE35FB961}" type="parTrans" cxnId="{C6F69D11-E9B3-4690-9FB1-779D255158EC}">
      <dgm:prSet/>
      <dgm:spPr/>
      <dgm:t>
        <a:bodyPr/>
        <a:lstStyle/>
        <a:p>
          <a:endParaRPr lang="en-CA" sz="2400"/>
        </a:p>
      </dgm:t>
    </dgm:pt>
    <dgm:pt modelId="{B6FFA546-F79B-484D-BF51-4BB239F6DDA7}">
      <dgm:prSet phldrT="[Text]" custT="1"/>
      <dgm:spPr>
        <a:solidFill>
          <a:srgbClr val="003399"/>
        </a:solidFill>
      </dgm:spPr>
      <dgm:t>
        <a:bodyPr/>
        <a:lstStyle/>
        <a:p>
          <a:r>
            <a:rPr lang="en-CA" sz="2000" b="1" dirty="0">
              <a:latin typeface="Arial" panose="020B0604020202020204" pitchFamily="34" charset="0"/>
              <a:cs typeface="Arial" panose="020B0604020202020204" pitchFamily="34" charset="0"/>
            </a:rPr>
            <a:t>easily accessed</a:t>
          </a:r>
        </a:p>
      </dgm:t>
    </dgm:pt>
    <dgm:pt modelId="{E3E478CC-16C0-4124-A552-130B2C46B447}" type="parTrans" cxnId="{B63AFB22-77B5-4101-820C-10C090235618}">
      <dgm:prSet/>
      <dgm:spPr/>
      <dgm:t>
        <a:bodyPr/>
        <a:lstStyle/>
        <a:p>
          <a:endParaRPr lang="en-CA"/>
        </a:p>
      </dgm:t>
    </dgm:pt>
    <dgm:pt modelId="{254023CA-FB30-47B3-932C-5FFBACA49B94}" type="sibTrans" cxnId="{B63AFB22-77B5-4101-820C-10C090235618}">
      <dgm:prSet/>
      <dgm:spPr/>
      <dgm:t>
        <a:bodyPr/>
        <a:lstStyle/>
        <a:p>
          <a:endParaRPr lang="en-CA"/>
        </a:p>
      </dgm:t>
    </dgm:pt>
    <dgm:pt modelId="{3ED0053B-AD06-404A-B1E4-FD26422E05FF}" type="pres">
      <dgm:prSet presAssocID="{F77F877A-A08B-49EF-862B-1037C59CB020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D5258C6-9B5B-45F5-B7C5-98ABFF9711E6}" type="pres">
      <dgm:prSet presAssocID="{F77F877A-A08B-49EF-862B-1037C59CB020}" presName="hierFlow" presStyleCnt="0"/>
      <dgm:spPr/>
    </dgm:pt>
    <dgm:pt modelId="{47B6BC10-3CBA-4B1D-9BCE-3DDFC5ACA277}" type="pres">
      <dgm:prSet presAssocID="{F77F877A-A08B-49EF-862B-1037C59CB020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9ADF5DCA-82C1-45BD-BA98-9E1E4263C3AF}" type="pres">
      <dgm:prSet presAssocID="{8F224709-4DE8-47BC-9094-4E4A971BF97B}" presName="Name17" presStyleCnt="0"/>
      <dgm:spPr/>
    </dgm:pt>
    <dgm:pt modelId="{D897DA26-2C3D-4796-92A9-CF570F087A93}" type="pres">
      <dgm:prSet presAssocID="{8F224709-4DE8-47BC-9094-4E4A971BF97B}" presName="level1Shape" presStyleLbl="node0" presStyleIdx="0" presStyleCnt="1" custScaleX="159418" custScaleY="240094" custLinFactNeighborY="-1280">
        <dgm:presLayoutVars>
          <dgm:chPref val="3"/>
        </dgm:presLayoutVars>
      </dgm:prSet>
      <dgm:spPr/>
    </dgm:pt>
    <dgm:pt modelId="{1BA3F4EF-D304-4384-A089-57C3BDD4C93B}" type="pres">
      <dgm:prSet presAssocID="{8F224709-4DE8-47BC-9094-4E4A971BF97B}" presName="hierChild2" presStyleCnt="0"/>
      <dgm:spPr/>
    </dgm:pt>
    <dgm:pt modelId="{9B3CC55C-4512-48C4-93E9-CE569FFC4075}" type="pres">
      <dgm:prSet presAssocID="{E3E478CC-16C0-4124-A552-130B2C46B447}" presName="Name25" presStyleLbl="parChTrans1D2" presStyleIdx="0" presStyleCnt="4"/>
      <dgm:spPr/>
    </dgm:pt>
    <dgm:pt modelId="{2301ED70-496B-48AF-915C-C6B0C40FA2D7}" type="pres">
      <dgm:prSet presAssocID="{E3E478CC-16C0-4124-A552-130B2C46B447}" presName="connTx" presStyleLbl="parChTrans1D2" presStyleIdx="0" presStyleCnt="4"/>
      <dgm:spPr/>
    </dgm:pt>
    <dgm:pt modelId="{6F60E8C2-71D3-4B2F-82BE-0B79E685FDBE}" type="pres">
      <dgm:prSet presAssocID="{B6FFA546-F79B-484D-BF51-4BB239F6DDA7}" presName="Name30" presStyleCnt="0"/>
      <dgm:spPr/>
    </dgm:pt>
    <dgm:pt modelId="{E20A5229-E79E-4866-AC1A-227C14DDFFE6}" type="pres">
      <dgm:prSet presAssocID="{B6FFA546-F79B-484D-BF51-4BB239F6DDA7}" presName="level2Shape" presStyleLbl="node2" presStyleIdx="0" presStyleCnt="4" custScaleX="182067"/>
      <dgm:spPr/>
    </dgm:pt>
    <dgm:pt modelId="{95B3B1F3-1812-40BA-8A08-E75526CAB623}" type="pres">
      <dgm:prSet presAssocID="{B6FFA546-F79B-484D-BF51-4BB239F6DDA7}" presName="hierChild3" presStyleCnt="0"/>
      <dgm:spPr/>
    </dgm:pt>
    <dgm:pt modelId="{B15F7372-FD07-4B9F-9A1E-4E4FB737D9EA}" type="pres">
      <dgm:prSet presAssocID="{9283981C-F214-41D1-88A1-835DCB652BCB}" presName="Name25" presStyleLbl="parChTrans1D2" presStyleIdx="1" presStyleCnt="4"/>
      <dgm:spPr/>
    </dgm:pt>
    <dgm:pt modelId="{57C40366-4E62-467A-9673-7D9C5AE6AC63}" type="pres">
      <dgm:prSet presAssocID="{9283981C-F214-41D1-88A1-835DCB652BCB}" presName="connTx" presStyleLbl="parChTrans1D2" presStyleIdx="1" presStyleCnt="4"/>
      <dgm:spPr/>
    </dgm:pt>
    <dgm:pt modelId="{EBEFEA96-9754-4FAB-B39C-7BAC4A57F6E2}" type="pres">
      <dgm:prSet presAssocID="{C648676D-60AA-46D4-9498-1A2DDA4B9974}" presName="Name30" presStyleCnt="0"/>
      <dgm:spPr/>
    </dgm:pt>
    <dgm:pt modelId="{163F603F-7735-4248-BFF4-23D0ABB683DB}" type="pres">
      <dgm:prSet presAssocID="{C648676D-60AA-46D4-9498-1A2DDA4B9974}" presName="level2Shape" presStyleLbl="node2" presStyleIdx="1" presStyleCnt="4" custScaleX="182067"/>
      <dgm:spPr/>
    </dgm:pt>
    <dgm:pt modelId="{DA1E79DD-2AC8-4904-B7C6-6FE6DA4B0338}" type="pres">
      <dgm:prSet presAssocID="{C648676D-60AA-46D4-9498-1A2DDA4B9974}" presName="hierChild3" presStyleCnt="0"/>
      <dgm:spPr/>
    </dgm:pt>
    <dgm:pt modelId="{BB1B68FD-62D3-4B34-91FD-E7CB5F1D24D9}" type="pres">
      <dgm:prSet presAssocID="{4BD35F40-8603-4520-BFD5-FCF276D0BAEB}" presName="Name25" presStyleLbl="parChTrans1D2" presStyleIdx="2" presStyleCnt="4"/>
      <dgm:spPr/>
    </dgm:pt>
    <dgm:pt modelId="{F1E2F343-69C9-4A77-B968-4CFC56AAC90A}" type="pres">
      <dgm:prSet presAssocID="{4BD35F40-8603-4520-BFD5-FCF276D0BAEB}" presName="connTx" presStyleLbl="parChTrans1D2" presStyleIdx="2" presStyleCnt="4"/>
      <dgm:spPr/>
    </dgm:pt>
    <dgm:pt modelId="{46B81CD6-9256-421A-82B5-B71EB8225A49}" type="pres">
      <dgm:prSet presAssocID="{FB073395-1A6F-43F7-AC43-108E7937A06D}" presName="Name30" presStyleCnt="0"/>
      <dgm:spPr/>
    </dgm:pt>
    <dgm:pt modelId="{966DF2F6-A6A9-4B8F-9478-C94C3E17DE64}" type="pres">
      <dgm:prSet presAssocID="{FB073395-1A6F-43F7-AC43-108E7937A06D}" presName="level2Shape" presStyleLbl="node2" presStyleIdx="2" presStyleCnt="4" custScaleX="182067"/>
      <dgm:spPr/>
    </dgm:pt>
    <dgm:pt modelId="{3883C031-E1B0-4910-8F9A-1E43C29668D9}" type="pres">
      <dgm:prSet presAssocID="{FB073395-1A6F-43F7-AC43-108E7937A06D}" presName="hierChild3" presStyleCnt="0"/>
      <dgm:spPr/>
    </dgm:pt>
    <dgm:pt modelId="{25EF7437-D44A-41D9-9635-A209FCD124B5}" type="pres">
      <dgm:prSet presAssocID="{7B44B1FF-1922-49A8-AB92-4B11D19617F1}" presName="Name25" presStyleLbl="parChTrans1D2" presStyleIdx="3" presStyleCnt="4"/>
      <dgm:spPr/>
    </dgm:pt>
    <dgm:pt modelId="{1EC3D792-D65D-41E7-85FB-B34F5B5E4363}" type="pres">
      <dgm:prSet presAssocID="{7B44B1FF-1922-49A8-AB92-4B11D19617F1}" presName="connTx" presStyleLbl="parChTrans1D2" presStyleIdx="3" presStyleCnt="4"/>
      <dgm:spPr/>
    </dgm:pt>
    <dgm:pt modelId="{5AD5764E-5997-47B6-A60C-93D3062F8FE1}" type="pres">
      <dgm:prSet presAssocID="{10EF4766-8AE1-4B03-ACEC-B9927A6CB63D}" presName="Name30" presStyleCnt="0"/>
      <dgm:spPr/>
    </dgm:pt>
    <dgm:pt modelId="{C7231E90-C0C1-497F-8A61-4D91362EDFEF}" type="pres">
      <dgm:prSet presAssocID="{10EF4766-8AE1-4B03-ACEC-B9927A6CB63D}" presName="level2Shape" presStyleLbl="node2" presStyleIdx="3" presStyleCnt="4" custScaleX="182067"/>
      <dgm:spPr/>
    </dgm:pt>
    <dgm:pt modelId="{A970679E-9D14-4A32-9E28-C3E6BA29CF07}" type="pres">
      <dgm:prSet presAssocID="{10EF4766-8AE1-4B03-ACEC-B9927A6CB63D}" presName="hierChild3" presStyleCnt="0"/>
      <dgm:spPr/>
    </dgm:pt>
    <dgm:pt modelId="{03FCA7F5-7761-4D16-B346-3A765B8DBEF2}" type="pres">
      <dgm:prSet presAssocID="{F77F877A-A08B-49EF-862B-1037C59CB020}" presName="bgShapesFlow" presStyleCnt="0"/>
      <dgm:spPr/>
    </dgm:pt>
  </dgm:ptLst>
  <dgm:cxnLst>
    <dgm:cxn modelId="{C6F69D11-E9B3-4690-9FB1-779D255158EC}" srcId="{F77F877A-A08B-49EF-862B-1037C59CB020}" destId="{8F224709-4DE8-47BC-9094-4E4A971BF97B}" srcOrd="0" destOrd="0" parTransId="{274C5F93-4E35-4CD1-A69A-3F1CE35FB961}" sibTransId="{8006800E-3D0D-4FA1-A6D3-883F862C9363}"/>
    <dgm:cxn modelId="{B63AFB22-77B5-4101-820C-10C090235618}" srcId="{8F224709-4DE8-47BC-9094-4E4A971BF97B}" destId="{B6FFA546-F79B-484D-BF51-4BB239F6DDA7}" srcOrd="0" destOrd="0" parTransId="{E3E478CC-16C0-4124-A552-130B2C46B447}" sibTransId="{254023CA-FB30-47B3-932C-5FFBACA49B94}"/>
    <dgm:cxn modelId="{C144AE29-EC11-455A-8DE0-3F22BFFC433C}" type="presOf" srcId="{4BD35F40-8603-4520-BFD5-FCF276D0BAEB}" destId="{F1E2F343-69C9-4A77-B968-4CFC56AAC90A}" srcOrd="1" destOrd="0" presId="urn:microsoft.com/office/officeart/2005/8/layout/hierarchy5"/>
    <dgm:cxn modelId="{5A8A602A-51CC-4B14-9ABE-F9419F4AE0DC}" type="presOf" srcId="{9283981C-F214-41D1-88A1-835DCB652BCB}" destId="{57C40366-4E62-467A-9673-7D9C5AE6AC63}" srcOrd="1" destOrd="0" presId="urn:microsoft.com/office/officeart/2005/8/layout/hierarchy5"/>
    <dgm:cxn modelId="{8459793C-2D7A-4373-95A5-7978AB9CB46D}" type="presOf" srcId="{E3E478CC-16C0-4124-A552-130B2C46B447}" destId="{2301ED70-496B-48AF-915C-C6B0C40FA2D7}" srcOrd="1" destOrd="0" presId="urn:microsoft.com/office/officeart/2005/8/layout/hierarchy5"/>
    <dgm:cxn modelId="{DF73B562-B76A-40C3-AAD1-00E8525CB882}" type="presOf" srcId="{B6FFA546-F79B-484D-BF51-4BB239F6DDA7}" destId="{E20A5229-E79E-4866-AC1A-227C14DDFFE6}" srcOrd="0" destOrd="0" presId="urn:microsoft.com/office/officeart/2005/8/layout/hierarchy5"/>
    <dgm:cxn modelId="{AE31B943-01DB-45A1-A600-1BAC6AEB5C49}" type="presOf" srcId="{F77F877A-A08B-49EF-862B-1037C59CB020}" destId="{3ED0053B-AD06-404A-B1E4-FD26422E05FF}" srcOrd="0" destOrd="0" presId="urn:microsoft.com/office/officeart/2005/8/layout/hierarchy5"/>
    <dgm:cxn modelId="{1C17AD44-90A0-4F25-9AD5-6B5C07F94F5B}" type="presOf" srcId="{E3E478CC-16C0-4124-A552-130B2C46B447}" destId="{9B3CC55C-4512-48C4-93E9-CE569FFC4075}" srcOrd="0" destOrd="0" presId="urn:microsoft.com/office/officeart/2005/8/layout/hierarchy5"/>
    <dgm:cxn modelId="{E250FA67-3840-41B3-8639-70BD5CF49212}" type="presOf" srcId="{7B44B1FF-1922-49A8-AB92-4B11D19617F1}" destId="{25EF7437-D44A-41D9-9635-A209FCD124B5}" srcOrd="0" destOrd="0" presId="urn:microsoft.com/office/officeart/2005/8/layout/hierarchy5"/>
    <dgm:cxn modelId="{85715383-7436-4753-BFA3-474A69225D47}" type="presOf" srcId="{4BD35F40-8603-4520-BFD5-FCF276D0BAEB}" destId="{BB1B68FD-62D3-4B34-91FD-E7CB5F1D24D9}" srcOrd="0" destOrd="0" presId="urn:microsoft.com/office/officeart/2005/8/layout/hierarchy5"/>
    <dgm:cxn modelId="{F6C724A6-F496-4B35-A64C-2DA2C168F6E2}" type="presOf" srcId="{9283981C-F214-41D1-88A1-835DCB652BCB}" destId="{B15F7372-FD07-4B9F-9A1E-4E4FB737D9EA}" srcOrd="0" destOrd="0" presId="urn:microsoft.com/office/officeart/2005/8/layout/hierarchy5"/>
    <dgm:cxn modelId="{5C27CEBA-0B68-4F5C-8887-CA7003388427}" type="presOf" srcId="{C648676D-60AA-46D4-9498-1A2DDA4B9974}" destId="{163F603F-7735-4248-BFF4-23D0ABB683DB}" srcOrd="0" destOrd="0" presId="urn:microsoft.com/office/officeart/2005/8/layout/hierarchy5"/>
    <dgm:cxn modelId="{1A64B1BC-DB61-4F20-A098-2E0B17AFC9EE}" type="presOf" srcId="{10EF4766-8AE1-4B03-ACEC-B9927A6CB63D}" destId="{C7231E90-C0C1-497F-8A61-4D91362EDFEF}" srcOrd="0" destOrd="0" presId="urn:microsoft.com/office/officeart/2005/8/layout/hierarchy5"/>
    <dgm:cxn modelId="{07C39CC6-D2A4-497C-8297-A45D69C4E5C3}" srcId="{8F224709-4DE8-47BC-9094-4E4A971BF97B}" destId="{10EF4766-8AE1-4B03-ACEC-B9927A6CB63D}" srcOrd="3" destOrd="0" parTransId="{7B44B1FF-1922-49A8-AB92-4B11D19617F1}" sibTransId="{3D0A1AD4-7572-42F5-A4C3-6CD8EF0F1840}"/>
    <dgm:cxn modelId="{9B24BFD5-62A6-43AC-A11D-6BE38AEFA2F9}" srcId="{8F224709-4DE8-47BC-9094-4E4A971BF97B}" destId="{FB073395-1A6F-43F7-AC43-108E7937A06D}" srcOrd="2" destOrd="0" parTransId="{4BD35F40-8603-4520-BFD5-FCF276D0BAEB}" sibTransId="{67DF1A5F-A0CD-4897-946D-4C9F12A9438D}"/>
    <dgm:cxn modelId="{153683DA-2EC0-4231-97A9-14FD10E51CE3}" type="presOf" srcId="{7B44B1FF-1922-49A8-AB92-4B11D19617F1}" destId="{1EC3D792-D65D-41E7-85FB-B34F5B5E4363}" srcOrd="1" destOrd="0" presId="urn:microsoft.com/office/officeart/2005/8/layout/hierarchy5"/>
    <dgm:cxn modelId="{910840EB-9B0E-496E-86C7-14A31CD43B4D}" type="presOf" srcId="{8F224709-4DE8-47BC-9094-4E4A971BF97B}" destId="{D897DA26-2C3D-4796-92A9-CF570F087A93}" srcOrd="0" destOrd="0" presId="urn:microsoft.com/office/officeart/2005/8/layout/hierarchy5"/>
    <dgm:cxn modelId="{F4A68DFB-F0D5-4196-93A6-B5AAC7950796}" type="presOf" srcId="{FB073395-1A6F-43F7-AC43-108E7937A06D}" destId="{966DF2F6-A6A9-4B8F-9478-C94C3E17DE64}" srcOrd="0" destOrd="0" presId="urn:microsoft.com/office/officeart/2005/8/layout/hierarchy5"/>
    <dgm:cxn modelId="{4A4426FC-21B7-4FD0-A523-97EFB71BB45E}" srcId="{8F224709-4DE8-47BC-9094-4E4A971BF97B}" destId="{C648676D-60AA-46D4-9498-1A2DDA4B9974}" srcOrd="1" destOrd="0" parTransId="{9283981C-F214-41D1-88A1-835DCB652BCB}" sibTransId="{8282ECAF-2A37-4110-A052-7FD81C680BD4}"/>
    <dgm:cxn modelId="{0035B6AD-66B4-4515-86B8-B73F46A81164}" type="presParOf" srcId="{3ED0053B-AD06-404A-B1E4-FD26422E05FF}" destId="{DD5258C6-9B5B-45F5-B7C5-98ABFF9711E6}" srcOrd="0" destOrd="0" presId="urn:microsoft.com/office/officeart/2005/8/layout/hierarchy5"/>
    <dgm:cxn modelId="{51745325-290B-4309-9773-577FFAD643DE}" type="presParOf" srcId="{DD5258C6-9B5B-45F5-B7C5-98ABFF9711E6}" destId="{47B6BC10-3CBA-4B1D-9BCE-3DDFC5ACA277}" srcOrd="0" destOrd="0" presId="urn:microsoft.com/office/officeart/2005/8/layout/hierarchy5"/>
    <dgm:cxn modelId="{4F7AF13D-C7A2-4489-91C5-7A8747CA5F7A}" type="presParOf" srcId="{47B6BC10-3CBA-4B1D-9BCE-3DDFC5ACA277}" destId="{9ADF5DCA-82C1-45BD-BA98-9E1E4263C3AF}" srcOrd="0" destOrd="0" presId="urn:microsoft.com/office/officeart/2005/8/layout/hierarchy5"/>
    <dgm:cxn modelId="{0005CA5D-0686-431E-9ADC-C0AC69BD4DAA}" type="presParOf" srcId="{9ADF5DCA-82C1-45BD-BA98-9E1E4263C3AF}" destId="{D897DA26-2C3D-4796-92A9-CF570F087A93}" srcOrd="0" destOrd="0" presId="urn:microsoft.com/office/officeart/2005/8/layout/hierarchy5"/>
    <dgm:cxn modelId="{3EF05125-E95A-404E-8583-AC6D598C8396}" type="presParOf" srcId="{9ADF5DCA-82C1-45BD-BA98-9E1E4263C3AF}" destId="{1BA3F4EF-D304-4384-A089-57C3BDD4C93B}" srcOrd="1" destOrd="0" presId="urn:microsoft.com/office/officeart/2005/8/layout/hierarchy5"/>
    <dgm:cxn modelId="{10372E15-E1AE-494D-B3A6-8031680760CC}" type="presParOf" srcId="{1BA3F4EF-D304-4384-A089-57C3BDD4C93B}" destId="{9B3CC55C-4512-48C4-93E9-CE569FFC4075}" srcOrd="0" destOrd="0" presId="urn:microsoft.com/office/officeart/2005/8/layout/hierarchy5"/>
    <dgm:cxn modelId="{B11A83A4-56D9-4C43-B28D-CE7EAE8BCE63}" type="presParOf" srcId="{9B3CC55C-4512-48C4-93E9-CE569FFC4075}" destId="{2301ED70-496B-48AF-915C-C6B0C40FA2D7}" srcOrd="0" destOrd="0" presId="urn:microsoft.com/office/officeart/2005/8/layout/hierarchy5"/>
    <dgm:cxn modelId="{E8471AD4-5ED7-487E-B7C4-643E9F560533}" type="presParOf" srcId="{1BA3F4EF-D304-4384-A089-57C3BDD4C93B}" destId="{6F60E8C2-71D3-4B2F-82BE-0B79E685FDBE}" srcOrd="1" destOrd="0" presId="urn:microsoft.com/office/officeart/2005/8/layout/hierarchy5"/>
    <dgm:cxn modelId="{3B60904D-9C06-4284-871A-514B7BD8735B}" type="presParOf" srcId="{6F60E8C2-71D3-4B2F-82BE-0B79E685FDBE}" destId="{E20A5229-E79E-4866-AC1A-227C14DDFFE6}" srcOrd="0" destOrd="0" presId="urn:microsoft.com/office/officeart/2005/8/layout/hierarchy5"/>
    <dgm:cxn modelId="{5BDB0590-98F2-4538-BB52-19B85247AF10}" type="presParOf" srcId="{6F60E8C2-71D3-4B2F-82BE-0B79E685FDBE}" destId="{95B3B1F3-1812-40BA-8A08-E75526CAB623}" srcOrd="1" destOrd="0" presId="urn:microsoft.com/office/officeart/2005/8/layout/hierarchy5"/>
    <dgm:cxn modelId="{4CB39E03-B959-435D-A75C-BBC3199FE8E2}" type="presParOf" srcId="{1BA3F4EF-D304-4384-A089-57C3BDD4C93B}" destId="{B15F7372-FD07-4B9F-9A1E-4E4FB737D9EA}" srcOrd="2" destOrd="0" presId="urn:microsoft.com/office/officeart/2005/8/layout/hierarchy5"/>
    <dgm:cxn modelId="{D56548E8-8E71-4868-B6C9-F7F76AA77E28}" type="presParOf" srcId="{B15F7372-FD07-4B9F-9A1E-4E4FB737D9EA}" destId="{57C40366-4E62-467A-9673-7D9C5AE6AC63}" srcOrd="0" destOrd="0" presId="urn:microsoft.com/office/officeart/2005/8/layout/hierarchy5"/>
    <dgm:cxn modelId="{E5AED9CD-8C56-4A52-8ECA-005E86562E4B}" type="presParOf" srcId="{1BA3F4EF-D304-4384-A089-57C3BDD4C93B}" destId="{EBEFEA96-9754-4FAB-B39C-7BAC4A57F6E2}" srcOrd="3" destOrd="0" presId="urn:microsoft.com/office/officeart/2005/8/layout/hierarchy5"/>
    <dgm:cxn modelId="{8C62619D-C9E4-4DA3-A7EB-C0DCF9930CD2}" type="presParOf" srcId="{EBEFEA96-9754-4FAB-B39C-7BAC4A57F6E2}" destId="{163F603F-7735-4248-BFF4-23D0ABB683DB}" srcOrd="0" destOrd="0" presId="urn:microsoft.com/office/officeart/2005/8/layout/hierarchy5"/>
    <dgm:cxn modelId="{899D1B63-06B7-49C4-921F-9763635E9970}" type="presParOf" srcId="{EBEFEA96-9754-4FAB-B39C-7BAC4A57F6E2}" destId="{DA1E79DD-2AC8-4904-B7C6-6FE6DA4B0338}" srcOrd="1" destOrd="0" presId="urn:microsoft.com/office/officeart/2005/8/layout/hierarchy5"/>
    <dgm:cxn modelId="{583A0764-2024-4F14-AC46-5BE057F24C61}" type="presParOf" srcId="{1BA3F4EF-D304-4384-A089-57C3BDD4C93B}" destId="{BB1B68FD-62D3-4B34-91FD-E7CB5F1D24D9}" srcOrd="4" destOrd="0" presId="urn:microsoft.com/office/officeart/2005/8/layout/hierarchy5"/>
    <dgm:cxn modelId="{2B8464D7-CCBB-427E-8017-33DE8B40C145}" type="presParOf" srcId="{BB1B68FD-62D3-4B34-91FD-E7CB5F1D24D9}" destId="{F1E2F343-69C9-4A77-B968-4CFC56AAC90A}" srcOrd="0" destOrd="0" presId="urn:microsoft.com/office/officeart/2005/8/layout/hierarchy5"/>
    <dgm:cxn modelId="{82C8A10F-C3BA-4D77-B98E-592C75DE0BAA}" type="presParOf" srcId="{1BA3F4EF-D304-4384-A089-57C3BDD4C93B}" destId="{46B81CD6-9256-421A-82B5-B71EB8225A49}" srcOrd="5" destOrd="0" presId="urn:microsoft.com/office/officeart/2005/8/layout/hierarchy5"/>
    <dgm:cxn modelId="{48CEB7FB-6E10-41F0-BECD-F29BC6304353}" type="presParOf" srcId="{46B81CD6-9256-421A-82B5-B71EB8225A49}" destId="{966DF2F6-A6A9-4B8F-9478-C94C3E17DE64}" srcOrd="0" destOrd="0" presId="urn:microsoft.com/office/officeart/2005/8/layout/hierarchy5"/>
    <dgm:cxn modelId="{DDB81A6E-2D79-4E98-BF63-15F1BE77323A}" type="presParOf" srcId="{46B81CD6-9256-421A-82B5-B71EB8225A49}" destId="{3883C031-E1B0-4910-8F9A-1E43C29668D9}" srcOrd="1" destOrd="0" presId="urn:microsoft.com/office/officeart/2005/8/layout/hierarchy5"/>
    <dgm:cxn modelId="{7CEDCF75-E7AC-491B-A2C5-118BF20A5297}" type="presParOf" srcId="{1BA3F4EF-D304-4384-A089-57C3BDD4C93B}" destId="{25EF7437-D44A-41D9-9635-A209FCD124B5}" srcOrd="6" destOrd="0" presId="urn:microsoft.com/office/officeart/2005/8/layout/hierarchy5"/>
    <dgm:cxn modelId="{6A617D2D-2737-4F6D-934E-5E88CAA4DE83}" type="presParOf" srcId="{25EF7437-D44A-41D9-9635-A209FCD124B5}" destId="{1EC3D792-D65D-41E7-85FB-B34F5B5E4363}" srcOrd="0" destOrd="0" presId="urn:microsoft.com/office/officeart/2005/8/layout/hierarchy5"/>
    <dgm:cxn modelId="{958D5CD1-8563-41C3-8BC0-CFB930667581}" type="presParOf" srcId="{1BA3F4EF-D304-4384-A089-57C3BDD4C93B}" destId="{5AD5764E-5997-47B6-A60C-93D3062F8FE1}" srcOrd="7" destOrd="0" presId="urn:microsoft.com/office/officeart/2005/8/layout/hierarchy5"/>
    <dgm:cxn modelId="{5C9ED4D0-6F14-41BC-89FD-BC3773D20434}" type="presParOf" srcId="{5AD5764E-5997-47B6-A60C-93D3062F8FE1}" destId="{C7231E90-C0C1-497F-8A61-4D91362EDFEF}" srcOrd="0" destOrd="0" presId="urn:microsoft.com/office/officeart/2005/8/layout/hierarchy5"/>
    <dgm:cxn modelId="{38EB732B-6F5D-4F42-90FB-8E0D6569C7DF}" type="presParOf" srcId="{5AD5764E-5997-47B6-A60C-93D3062F8FE1}" destId="{A970679E-9D14-4A32-9E28-C3E6BA29CF07}" srcOrd="1" destOrd="0" presId="urn:microsoft.com/office/officeart/2005/8/layout/hierarchy5"/>
    <dgm:cxn modelId="{08DEB0C0-7FC7-45E4-8DB0-105004802B10}" type="presParOf" srcId="{3ED0053B-AD06-404A-B1E4-FD26422E05FF}" destId="{03FCA7F5-7761-4D16-B346-3A765B8DBEF2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E4186F-ED53-486E-A169-19FF823386F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E4ECFC8C-53C6-43E0-91D0-EC0CAEC17D6D}">
      <dgm:prSet phldrT="[Text]"/>
      <dgm:spPr>
        <a:solidFill>
          <a:srgbClr val="FF6600"/>
        </a:solidFill>
      </dgm:spPr>
      <dgm:t>
        <a:bodyPr/>
        <a:lstStyle/>
        <a:p>
          <a:r>
            <a:rPr lang="en-CA" dirty="0"/>
            <a:t>Physical tasks</a:t>
          </a:r>
        </a:p>
        <a:p>
          <a:r>
            <a:rPr lang="en-CA" dirty="0"/>
            <a:t>(5 areas)</a:t>
          </a:r>
        </a:p>
      </dgm:t>
    </dgm:pt>
    <dgm:pt modelId="{8E974208-92FF-4A7C-8765-AE588FB9783F}" type="parTrans" cxnId="{600BB001-5F99-4F2B-8D1E-FE88C16BDF56}">
      <dgm:prSet/>
      <dgm:spPr/>
      <dgm:t>
        <a:bodyPr/>
        <a:lstStyle/>
        <a:p>
          <a:endParaRPr lang="en-CA"/>
        </a:p>
      </dgm:t>
    </dgm:pt>
    <dgm:pt modelId="{D61D2531-19DA-4025-AA57-437A3A0EBC83}" type="sibTrans" cxnId="{600BB001-5F99-4F2B-8D1E-FE88C16BDF56}">
      <dgm:prSet/>
      <dgm:spPr/>
      <dgm:t>
        <a:bodyPr/>
        <a:lstStyle/>
        <a:p>
          <a:endParaRPr lang="en-CA"/>
        </a:p>
      </dgm:t>
    </dgm:pt>
    <dgm:pt modelId="{7FE904BC-D8E9-4DD6-9BF7-C13A39530107}">
      <dgm:prSet/>
      <dgm:spPr>
        <a:solidFill>
          <a:srgbClr val="0070C0"/>
        </a:solidFill>
      </dgm:spPr>
      <dgm:t>
        <a:bodyPr/>
        <a:lstStyle/>
        <a:p>
          <a:r>
            <a:rPr lang="en-CA" dirty="0"/>
            <a:t>Mental or “thinking” tasks (cognitive demands) </a:t>
          </a:r>
        </a:p>
        <a:p>
          <a:r>
            <a:rPr lang="en-CA" dirty="0"/>
            <a:t>(6 areas)</a:t>
          </a:r>
        </a:p>
      </dgm:t>
    </dgm:pt>
    <dgm:pt modelId="{8E1A0A95-548D-4A67-BF52-7B7EC44E25D6}" type="parTrans" cxnId="{3B4930F0-69C8-494B-9AD8-78C11C1CA9C2}">
      <dgm:prSet/>
      <dgm:spPr/>
      <dgm:t>
        <a:bodyPr/>
        <a:lstStyle/>
        <a:p>
          <a:endParaRPr lang="en-CA"/>
        </a:p>
      </dgm:t>
    </dgm:pt>
    <dgm:pt modelId="{BF9F4D11-A73C-4A32-802E-0E34BB50C1B5}" type="sibTrans" cxnId="{3B4930F0-69C8-494B-9AD8-78C11C1CA9C2}">
      <dgm:prSet/>
      <dgm:spPr/>
      <dgm:t>
        <a:bodyPr/>
        <a:lstStyle/>
        <a:p>
          <a:endParaRPr lang="en-CA"/>
        </a:p>
      </dgm:t>
    </dgm:pt>
    <dgm:pt modelId="{64CB2A72-4C33-4A8F-B284-421929ECC58E}">
      <dgm:prSet/>
      <dgm:spPr>
        <a:solidFill>
          <a:srgbClr val="7030A0"/>
        </a:solidFill>
      </dgm:spPr>
      <dgm:t>
        <a:bodyPr/>
        <a:lstStyle/>
        <a:p>
          <a:r>
            <a:rPr lang="en-CA" dirty="0"/>
            <a:t>Working with others (interpersonal work demands)</a:t>
          </a:r>
        </a:p>
        <a:p>
          <a:r>
            <a:rPr lang="en-CA" dirty="0"/>
            <a:t>(5 areas)</a:t>
          </a:r>
        </a:p>
      </dgm:t>
    </dgm:pt>
    <dgm:pt modelId="{6DAA02BC-2E5E-4416-9DF5-584FF6823F09}" type="parTrans" cxnId="{3D02E7FA-2DBD-4B59-8C81-2A9C12DF17C7}">
      <dgm:prSet/>
      <dgm:spPr/>
      <dgm:t>
        <a:bodyPr/>
        <a:lstStyle/>
        <a:p>
          <a:endParaRPr lang="en-CA"/>
        </a:p>
      </dgm:t>
    </dgm:pt>
    <dgm:pt modelId="{68022F88-0499-4C33-B944-BD410D1D5E0E}" type="sibTrans" cxnId="{3D02E7FA-2DBD-4B59-8C81-2A9C12DF17C7}">
      <dgm:prSet/>
      <dgm:spPr/>
      <dgm:t>
        <a:bodyPr/>
        <a:lstStyle/>
        <a:p>
          <a:endParaRPr lang="en-CA"/>
        </a:p>
      </dgm:t>
    </dgm:pt>
    <dgm:pt modelId="{4F443E7D-3186-4F16-9C70-6D3E12855BCD}">
      <dgm:prSet/>
      <dgm:spPr>
        <a:solidFill>
          <a:srgbClr val="008000"/>
        </a:solidFill>
      </dgm:spPr>
      <dgm:t>
        <a:bodyPr/>
        <a:lstStyle/>
        <a:p>
          <a:r>
            <a:rPr lang="en-CA" dirty="0"/>
            <a:t>Working conditions (environmental work demands)</a:t>
          </a:r>
        </a:p>
        <a:p>
          <a:r>
            <a:rPr lang="en-CA" dirty="0"/>
            <a:t>(8 areas)</a:t>
          </a:r>
        </a:p>
      </dgm:t>
    </dgm:pt>
    <dgm:pt modelId="{DE0E5BB2-5B23-45FA-8D30-5BE748AA994C}" type="parTrans" cxnId="{F7EBFDDF-C114-4FE1-8C7D-F5F536A7C852}">
      <dgm:prSet/>
      <dgm:spPr/>
      <dgm:t>
        <a:bodyPr/>
        <a:lstStyle/>
        <a:p>
          <a:endParaRPr lang="en-CA"/>
        </a:p>
      </dgm:t>
    </dgm:pt>
    <dgm:pt modelId="{9F176010-2E95-4C13-81B8-C4B8E12ECE89}" type="sibTrans" cxnId="{F7EBFDDF-C114-4FE1-8C7D-F5F536A7C852}">
      <dgm:prSet/>
      <dgm:spPr/>
      <dgm:t>
        <a:bodyPr/>
        <a:lstStyle/>
        <a:p>
          <a:endParaRPr lang="en-CA"/>
        </a:p>
      </dgm:t>
    </dgm:pt>
    <dgm:pt modelId="{0648F23E-182A-4293-B509-E31BC25EDC5A}" type="pres">
      <dgm:prSet presAssocID="{E2E4186F-ED53-486E-A169-19FF823386FA}" presName="diagram" presStyleCnt="0">
        <dgm:presLayoutVars>
          <dgm:dir/>
          <dgm:resizeHandles val="exact"/>
        </dgm:presLayoutVars>
      </dgm:prSet>
      <dgm:spPr/>
    </dgm:pt>
    <dgm:pt modelId="{3A46A2BD-2495-45F9-9C5F-7B0DACBB86C6}" type="pres">
      <dgm:prSet presAssocID="{E4ECFC8C-53C6-43E0-91D0-EC0CAEC17D6D}" presName="node" presStyleLbl="node1" presStyleIdx="0" presStyleCnt="4">
        <dgm:presLayoutVars>
          <dgm:bulletEnabled val="1"/>
        </dgm:presLayoutVars>
      </dgm:prSet>
      <dgm:spPr/>
    </dgm:pt>
    <dgm:pt modelId="{9D026591-C3A0-401D-A236-FA28BCA4C778}" type="pres">
      <dgm:prSet presAssocID="{D61D2531-19DA-4025-AA57-437A3A0EBC83}" presName="sibTrans" presStyleCnt="0"/>
      <dgm:spPr/>
    </dgm:pt>
    <dgm:pt modelId="{488D04D9-F2EB-4F9E-A92C-0EE39E938815}" type="pres">
      <dgm:prSet presAssocID="{7FE904BC-D8E9-4DD6-9BF7-C13A39530107}" presName="node" presStyleLbl="node1" presStyleIdx="1" presStyleCnt="4">
        <dgm:presLayoutVars>
          <dgm:bulletEnabled val="1"/>
        </dgm:presLayoutVars>
      </dgm:prSet>
      <dgm:spPr/>
    </dgm:pt>
    <dgm:pt modelId="{A7D16799-19D0-4E53-BC89-EEFE52E64D19}" type="pres">
      <dgm:prSet presAssocID="{BF9F4D11-A73C-4A32-802E-0E34BB50C1B5}" presName="sibTrans" presStyleCnt="0"/>
      <dgm:spPr/>
    </dgm:pt>
    <dgm:pt modelId="{5A57803A-CE69-4256-8D72-3748FEDD50E3}" type="pres">
      <dgm:prSet presAssocID="{64CB2A72-4C33-4A8F-B284-421929ECC58E}" presName="node" presStyleLbl="node1" presStyleIdx="2" presStyleCnt="4">
        <dgm:presLayoutVars>
          <dgm:bulletEnabled val="1"/>
        </dgm:presLayoutVars>
      </dgm:prSet>
      <dgm:spPr/>
    </dgm:pt>
    <dgm:pt modelId="{AB77F00F-3E4D-4E51-B0EA-64720150F14D}" type="pres">
      <dgm:prSet presAssocID="{68022F88-0499-4C33-B944-BD410D1D5E0E}" presName="sibTrans" presStyleCnt="0"/>
      <dgm:spPr/>
    </dgm:pt>
    <dgm:pt modelId="{165BD5AA-5B0D-4BEF-9FDE-0988028C9A4D}" type="pres">
      <dgm:prSet presAssocID="{4F443E7D-3186-4F16-9C70-6D3E12855BCD}" presName="node" presStyleLbl="node1" presStyleIdx="3" presStyleCnt="4">
        <dgm:presLayoutVars>
          <dgm:bulletEnabled val="1"/>
        </dgm:presLayoutVars>
      </dgm:prSet>
      <dgm:spPr/>
    </dgm:pt>
  </dgm:ptLst>
  <dgm:cxnLst>
    <dgm:cxn modelId="{600BB001-5F99-4F2B-8D1E-FE88C16BDF56}" srcId="{E2E4186F-ED53-486E-A169-19FF823386FA}" destId="{E4ECFC8C-53C6-43E0-91D0-EC0CAEC17D6D}" srcOrd="0" destOrd="0" parTransId="{8E974208-92FF-4A7C-8765-AE588FB9783F}" sibTransId="{D61D2531-19DA-4025-AA57-437A3A0EBC83}"/>
    <dgm:cxn modelId="{A2F5B91E-349E-4DDC-A19E-140AA33A5321}" type="presOf" srcId="{E2E4186F-ED53-486E-A169-19FF823386FA}" destId="{0648F23E-182A-4293-B509-E31BC25EDC5A}" srcOrd="0" destOrd="0" presId="urn:microsoft.com/office/officeart/2005/8/layout/default"/>
    <dgm:cxn modelId="{5FBC119D-FDFC-4F32-80C3-4DDC81B65D50}" type="presOf" srcId="{E4ECFC8C-53C6-43E0-91D0-EC0CAEC17D6D}" destId="{3A46A2BD-2495-45F9-9C5F-7B0DACBB86C6}" srcOrd="0" destOrd="0" presId="urn:microsoft.com/office/officeart/2005/8/layout/default"/>
    <dgm:cxn modelId="{149D9DAA-F2BC-4843-B44B-8961C6B2DB31}" type="presOf" srcId="{4F443E7D-3186-4F16-9C70-6D3E12855BCD}" destId="{165BD5AA-5B0D-4BEF-9FDE-0988028C9A4D}" srcOrd="0" destOrd="0" presId="urn:microsoft.com/office/officeart/2005/8/layout/default"/>
    <dgm:cxn modelId="{B12670AB-A36C-41BA-8649-D87320245BA6}" type="presOf" srcId="{7FE904BC-D8E9-4DD6-9BF7-C13A39530107}" destId="{488D04D9-F2EB-4F9E-A92C-0EE39E938815}" srcOrd="0" destOrd="0" presId="urn:microsoft.com/office/officeart/2005/8/layout/default"/>
    <dgm:cxn modelId="{F7EBFDDF-C114-4FE1-8C7D-F5F536A7C852}" srcId="{E2E4186F-ED53-486E-A169-19FF823386FA}" destId="{4F443E7D-3186-4F16-9C70-6D3E12855BCD}" srcOrd="3" destOrd="0" parTransId="{DE0E5BB2-5B23-45FA-8D30-5BE748AA994C}" sibTransId="{9F176010-2E95-4C13-81B8-C4B8E12ECE89}"/>
    <dgm:cxn modelId="{3B4930F0-69C8-494B-9AD8-78C11C1CA9C2}" srcId="{E2E4186F-ED53-486E-A169-19FF823386FA}" destId="{7FE904BC-D8E9-4DD6-9BF7-C13A39530107}" srcOrd="1" destOrd="0" parTransId="{8E1A0A95-548D-4A67-BF52-7B7EC44E25D6}" sibTransId="{BF9F4D11-A73C-4A32-802E-0E34BB50C1B5}"/>
    <dgm:cxn modelId="{99B741F5-ED34-4964-9294-4F65D1C57900}" type="presOf" srcId="{64CB2A72-4C33-4A8F-B284-421929ECC58E}" destId="{5A57803A-CE69-4256-8D72-3748FEDD50E3}" srcOrd="0" destOrd="0" presId="urn:microsoft.com/office/officeart/2005/8/layout/default"/>
    <dgm:cxn modelId="{3D02E7FA-2DBD-4B59-8C81-2A9C12DF17C7}" srcId="{E2E4186F-ED53-486E-A169-19FF823386FA}" destId="{64CB2A72-4C33-4A8F-B284-421929ECC58E}" srcOrd="2" destOrd="0" parTransId="{6DAA02BC-2E5E-4416-9DF5-584FF6823F09}" sibTransId="{68022F88-0499-4C33-B944-BD410D1D5E0E}"/>
    <dgm:cxn modelId="{C9D94183-F2AB-4255-B2CD-8504A1CD4EBD}" type="presParOf" srcId="{0648F23E-182A-4293-B509-E31BC25EDC5A}" destId="{3A46A2BD-2495-45F9-9C5F-7B0DACBB86C6}" srcOrd="0" destOrd="0" presId="urn:microsoft.com/office/officeart/2005/8/layout/default"/>
    <dgm:cxn modelId="{293CE5C3-0ACC-42B5-AFC6-86C81E2894BD}" type="presParOf" srcId="{0648F23E-182A-4293-B509-E31BC25EDC5A}" destId="{9D026591-C3A0-401D-A236-FA28BCA4C778}" srcOrd="1" destOrd="0" presId="urn:microsoft.com/office/officeart/2005/8/layout/default"/>
    <dgm:cxn modelId="{89579971-5D9F-40E1-A137-D66810AAE4D3}" type="presParOf" srcId="{0648F23E-182A-4293-B509-E31BC25EDC5A}" destId="{488D04D9-F2EB-4F9E-A92C-0EE39E938815}" srcOrd="2" destOrd="0" presId="urn:microsoft.com/office/officeart/2005/8/layout/default"/>
    <dgm:cxn modelId="{BE308AD6-ED16-4296-8F60-8C009F7CFED9}" type="presParOf" srcId="{0648F23E-182A-4293-B509-E31BC25EDC5A}" destId="{A7D16799-19D0-4E53-BC89-EEFE52E64D19}" srcOrd="3" destOrd="0" presId="urn:microsoft.com/office/officeart/2005/8/layout/default"/>
    <dgm:cxn modelId="{140137FD-B147-4C77-9DDD-1B2E453021CD}" type="presParOf" srcId="{0648F23E-182A-4293-B509-E31BC25EDC5A}" destId="{5A57803A-CE69-4256-8D72-3748FEDD50E3}" srcOrd="4" destOrd="0" presId="urn:microsoft.com/office/officeart/2005/8/layout/default"/>
    <dgm:cxn modelId="{FECB71C6-A826-4354-BD60-E1DD6D8BA1C4}" type="presParOf" srcId="{0648F23E-182A-4293-B509-E31BC25EDC5A}" destId="{AB77F00F-3E4D-4E51-B0EA-64720150F14D}" srcOrd="5" destOrd="0" presId="urn:microsoft.com/office/officeart/2005/8/layout/default"/>
    <dgm:cxn modelId="{B0945FAC-0CF7-4229-91F3-92574ECFA4AA}" type="presParOf" srcId="{0648F23E-182A-4293-B509-E31BC25EDC5A}" destId="{165BD5AA-5B0D-4BEF-9FDE-0988028C9A4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97DA26-2C3D-4796-92A9-CF570F087A93}">
      <dsp:nvSpPr>
        <dsp:cNvPr id="0" name=""/>
        <dsp:cNvSpPr/>
      </dsp:nvSpPr>
      <dsp:spPr>
        <a:xfrm>
          <a:off x="2049" y="1128595"/>
          <a:ext cx="1669659" cy="1257308"/>
        </a:xfrm>
        <a:prstGeom prst="roundRect">
          <a:avLst>
            <a:gd name="adj" fmla="val 10000"/>
          </a:avLst>
        </a:prstGeom>
        <a:solidFill>
          <a:srgbClr val="0033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91440" rIns="12700" bIns="914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>
              <a:latin typeface="Arial" panose="020B0604020202020204" pitchFamily="34" charset="0"/>
              <a:cs typeface="Arial" panose="020B0604020202020204" pitchFamily="34" charset="0"/>
            </a:rPr>
            <a:t>Workplace tools, resources &amp; training</a:t>
          </a:r>
        </a:p>
      </dsp:txBody>
      <dsp:txXfrm>
        <a:off x="38874" y="1165420"/>
        <a:ext cx="1596009" cy="1183658"/>
      </dsp:txXfrm>
    </dsp:sp>
    <dsp:sp modelId="{9B3CC55C-4512-48C4-93E9-CE569FFC4075}">
      <dsp:nvSpPr>
        <dsp:cNvPr id="0" name=""/>
        <dsp:cNvSpPr/>
      </dsp:nvSpPr>
      <dsp:spPr>
        <a:xfrm rot="17702618">
          <a:off x="1386339" y="1295573"/>
          <a:ext cx="989677" cy="26718"/>
        </a:xfrm>
        <a:custGeom>
          <a:avLst/>
          <a:gdLst/>
          <a:ahLst/>
          <a:cxnLst/>
          <a:rect l="0" t="0" r="0" b="0"/>
          <a:pathLst>
            <a:path>
              <a:moveTo>
                <a:pt x="0" y="13359"/>
              </a:moveTo>
              <a:lnTo>
                <a:pt x="989677" y="133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500" kern="1200"/>
        </a:p>
      </dsp:txBody>
      <dsp:txXfrm>
        <a:off x="1856436" y="1284190"/>
        <a:ext cx="49483" cy="49483"/>
      </dsp:txXfrm>
    </dsp:sp>
    <dsp:sp modelId="{E20A5229-E79E-4866-AC1A-227C14DDFFE6}">
      <dsp:nvSpPr>
        <dsp:cNvPr id="0" name=""/>
        <dsp:cNvSpPr/>
      </dsp:nvSpPr>
      <dsp:spPr>
        <a:xfrm>
          <a:off x="2090647" y="598779"/>
          <a:ext cx="1906872" cy="523673"/>
        </a:xfrm>
        <a:prstGeom prst="roundRect">
          <a:avLst>
            <a:gd name="adj" fmla="val 10000"/>
          </a:avLst>
        </a:prstGeom>
        <a:solidFill>
          <a:srgbClr val="0033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>
              <a:latin typeface="Arial" panose="020B0604020202020204" pitchFamily="34" charset="0"/>
              <a:cs typeface="Arial" panose="020B0604020202020204" pitchFamily="34" charset="0"/>
            </a:rPr>
            <a:t>easily accessed</a:t>
          </a:r>
        </a:p>
      </dsp:txBody>
      <dsp:txXfrm>
        <a:off x="2105985" y="614117"/>
        <a:ext cx="1876196" cy="492997"/>
      </dsp:txXfrm>
    </dsp:sp>
    <dsp:sp modelId="{B15F7372-FD07-4B9F-9A1E-4E4FB737D9EA}">
      <dsp:nvSpPr>
        <dsp:cNvPr id="0" name=""/>
        <dsp:cNvSpPr/>
      </dsp:nvSpPr>
      <dsp:spPr>
        <a:xfrm rot="19494142">
          <a:off x="1625157" y="1596685"/>
          <a:ext cx="512041" cy="26718"/>
        </a:xfrm>
        <a:custGeom>
          <a:avLst/>
          <a:gdLst/>
          <a:ahLst/>
          <a:cxnLst/>
          <a:rect l="0" t="0" r="0" b="0"/>
          <a:pathLst>
            <a:path>
              <a:moveTo>
                <a:pt x="0" y="13359"/>
              </a:moveTo>
              <a:lnTo>
                <a:pt x="512041" y="133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500" kern="1200"/>
        </a:p>
      </dsp:txBody>
      <dsp:txXfrm>
        <a:off x="1868377" y="1597243"/>
        <a:ext cx="25602" cy="25602"/>
      </dsp:txXfrm>
    </dsp:sp>
    <dsp:sp modelId="{163F603F-7735-4248-BFF4-23D0ABB683DB}">
      <dsp:nvSpPr>
        <dsp:cNvPr id="0" name=""/>
        <dsp:cNvSpPr/>
      </dsp:nvSpPr>
      <dsp:spPr>
        <a:xfrm>
          <a:off x="2090647" y="1201003"/>
          <a:ext cx="1906872" cy="523673"/>
        </a:xfrm>
        <a:prstGeom prst="roundRect">
          <a:avLst>
            <a:gd name="adj" fmla="val 10000"/>
          </a:avLst>
        </a:prstGeom>
        <a:solidFill>
          <a:srgbClr val="0033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personalized</a:t>
          </a:r>
          <a:endParaRPr lang="en-CA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05985" y="1216341"/>
        <a:ext cx="1876196" cy="492997"/>
      </dsp:txXfrm>
    </dsp:sp>
    <dsp:sp modelId="{BB1B68FD-62D3-4B34-91FD-E7CB5F1D24D9}">
      <dsp:nvSpPr>
        <dsp:cNvPr id="0" name=""/>
        <dsp:cNvSpPr/>
      </dsp:nvSpPr>
      <dsp:spPr>
        <a:xfrm rot="2178395">
          <a:off x="1621245" y="1897797"/>
          <a:ext cx="519865" cy="26718"/>
        </a:xfrm>
        <a:custGeom>
          <a:avLst/>
          <a:gdLst/>
          <a:ahLst/>
          <a:cxnLst/>
          <a:rect l="0" t="0" r="0" b="0"/>
          <a:pathLst>
            <a:path>
              <a:moveTo>
                <a:pt x="0" y="13359"/>
              </a:moveTo>
              <a:lnTo>
                <a:pt x="519865" y="133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500" kern="1200"/>
        </a:p>
      </dsp:txBody>
      <dsp:txXfrm>
        <a:off x="1868181" y="1898160"/>
        <a:ext cx="25993" cy="25993"/>
      </dsp:txXfrm>
    </dsp:sp>
    <dsp:sp modelId="{966DF2F6-A6A9-4B8F-9478-C94C3E17DE64}">
      <dsp:nvSpPr>
        <dsp:cNvPr id="0" name=""/>
        <dsp:cNvSpPr/>
      </dsp:nvSpPr>
      <dsp:spPr>
        <a:xfrm>
          <a:off x="2090647" y="1803228"/>
          <a:ext cx="1906872" cy="523673"/>
        </a:xfrm>
        <a:prstGeom prst="roundRect">
          <a:avLst>
            <a:gd name="adj" fmla="val 10000"/>
          </a:avLst>
        </a:prstGeom>
        <a:solidFill>
          <a:srgbClr val="0033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>
              <a:latin typeface="Arial" panose="020B0604020202020204" pitchFamily="34" charset="0"/>
              <a:cs typeface="Arial" panose="020B0604020202020204" pitchFamily="34" charset="0"/>
            </a:rPr>
            <a:t>interactive</a:t>
          </a:r>
        </a:p>
      </dsp:txBody>
      <dsp:txXfrm>
        <a:off x="2105985" y="1818566"/>
        <a:ext cx="1876196" cy="492997"/>
      </dsp:txXfrm>
    </dsp:sp>
    <dsp:sp modelId="{25EF7437-D44A-41D9-9635-A209FCD124B5}">
      <dsp:nvSpPr>
        <dsp:cNvPr id="0" name=""/>
        <dsp:cNvSpPr/>
      </dsp:nvSpPr>
      <dsp:spPr>
        <a:xfrm rot="3916855">
          <a:off x="1380258" y="2198909"/>
          <a:ext cx="1001839" cy="26718"/>
        </a:xfrm>
        <a:custGeom>
          <a:avLst/>
          <a:gdLst/>
          <a:ahLst/>
          <a:cxnLst/>
          <a:rect l="0" t="0" r="0" b="0"/>
          <a:pathLst>
            <a:path>
              <a:moveTo>
                <a:pt x="0" y="13359"/>
              </a:moveTo>
              <a:lnTo>
                <a:pt x="1001839" y="133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500" kern="1200"/>
        </a:p>
      </dsp:txBody>
      <dsp:txXfrm>
        <a:off x="1856132" y="2187223"/>
        <a:ext cx="50091" cy="50091"/>
      </dsp:txXfrm>
    </dsp:sp>
    <dsp:sp modelId="{C7231E90-C0C1-497F-8A61-4D91362EDFEF}">
      <dsp:nvSpPr>
        <dsp:cNvPr id="0" name=""/>
        <dsp:cNvSpPr/>
      </dsp:nvSpPr>
      <dsp:spPr>
        <a:xfrm>
          <a:off x="2090647" y="2405452"/>
          <a:ext cx="1906872" cy="523673"/>
        </a:xfrm>
        <a:prstGeom prst="roundRect">
          <a:avLst>
            <a:gd name="adj" fmla="val 10000"/>
          </a:avLst>
        </a:prstGeom>
        <a:solidFill>
          <a:srgbClr val="0033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>
              <a:latin typeface="Arial" panose="020B0604020202020204" pitchFamily="34" charset="0"/>
              <a:cs typeface="Arial" panose="020B0604020202020204" pitchFamily="34" charset="0"/>
            </a:rPr>
            <a:t>evidence-based</a:t>
          </a:r>
        </a:p>
      </dsp:txBody>
      <dsp:txXfrm>
        <a:off x="2105985" y="2420790"/>
        <a:ext cx="1876196" cy="4929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46A2BD-2495-45F9-9C5F-7B0DACBB86C6}">
      <dsp:nvSpPr>
        <dsp:cNvPr id="0" name=""/>
        <dsp:cNvSpPr/>
      </dsp:nvSpPr>
      <dsp:spPr>
        <a:xfrm>
          <a:off x="2433" y="335265"/>
          <a:ext cx="1930449" cy="1158269"/>
        </a:xfrm>
        <a:prstGeom prst="rect">
          <a:avLst/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dirty="0"/>
            <a:t>Physical tasks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dirty="0"/>
            <a:t>(5 areas)</a:t>
          </a:r>
        </a:p>
      </dsp:txBody>
      <dsp:txXfrm>
        <a:off x="2433" y="335265"/>
        <a:ext cx="1930449" cy="1158269"/>
      </dsp:txXfrm>
    </dsp:sp>
    <dsp:sp modelId="{488D04D9-F2EB-4F9E-A92C-0EE39E938815}">
      <dsp:nvSpPr>
        <dsp:cNvPr id="0" name=""/>
        <dsp:cNvSpPr/>
      </dsp:nvSpPr>
      <dsp:spPr>
        <a:xfrm>
          <a:off x="2125927" y="335265"/>
          <a:ext cx="1930449" cy="1158269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dirty="0"/>
            <a:t>Mental or “thinking” tasks (cognitive demands)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dirty="0"/>
            <a:t>(6 areas)</a:t>
          </a:r>
        </a:p>
      </dsp:txBody>
      <dsp:txXfrm>
        <a:off x="2125927" y="335265"/>
        <a:ext cx="1930449" cy="1158269"/>
      </dsp:txXfrm>
    </dsp:sp>
    <dsp:sp modelId="{5A57803A-CE69-4256-8D72-3748FEDD50E3}">
      <dsp:nvSpPr>
        <dsp:cNvPr id="0" name=""/>
        <dsp:cNvSpPr/>
      </dsp:nvSpPr>
      <dsp:spPr>
        <a:xfrm>
          <a:off x="4249422" y="335265"/>
          <a:ext cx="1930449" cy="1158269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dirty="0"/>
            <a:t>Working with others (interpersonal work demands)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dirty="0"/>
            <a:t>(5 areas)</a:t>
          </a:r>
        </a:p>
      </dsp:txBody>
      <dsp:txXfrm>
        <a:off x="4249422" y="335265"/>
        <a:ext cx="1930449" cy="1158269"/>
      </dsp:txXfrm>
    </dsp:sp>
    <dsp:sp modelId="{165BD5AA-5B0D-4BEF-9FDE-0988028C9A4D}">
      <dsp:nvSpPr>
        <dsp:cNvPr id="0" name=""/>
        <dsp:cNvSpPr/>
      </dsp:nvSpPr>
      <dsp:spPr>
        <a:xfrm>
          <a:off x="6372917" y="335265"/>
          <a:ext cx="1930449" cy="1158269"/>
        </a:xfrm>
        <a:prstGeom prst="rect">
          <a:avLst/>
        </a:prstGeom>
        <a:solidFill>
          <a:srgbClr val="008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dirty="0"/>
            <a:t>Working conditions (environmental work demands)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dirty="0"/>
            <a:t>(8 areas)</a:t>
          </a:r>
        </a:p>
      </dsp:txBody>
      <dsp:txXfrm>
        <a:off x="6372917" y="335265"/>
        <a:ext cx="1930449" cy="11582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7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79"/>
            <a:ext cx="2945659" cy="4967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9779"/>
            <a:ext cx="2945659" cy="4967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2934C-1111-4339-829F-D08D3CB69F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3323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907"/>
            <a:ext cx="4984962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1BCA01F3-F363-4798-88D4-4A09DA334BF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2060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CA01F3-F363-4798-88D4-4A09DA334BF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307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CA01F3-F363-4798-88D4-4A09DA334BF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5873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CA01F3-F363-4798-88D4-4A09DA334BF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5859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CA01F3-F363-4798-88D4-4A09DA334BF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744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CA01F3-F363-4798-88D4-4A09DA334BF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9718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CA01F3-F363-4798-88D4-4A09DA334BF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4320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CA01F3-F363-4798-88D4-4A09DA334BF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7742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CA01F3-F363-4798-88D4-4A09DA334BF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0831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CA01F3-F363-4798-88D4-4A09DA334BF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8095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CA01F3-F363-4798-88D4-4A09DA334BF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247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CA01F3-F363-4798-88D4-4A09DA334BF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185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CA01F3-F363-4798-88D4-4A09DA334BF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692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CA01F3-F363-4798-88D4-4A09DA334BF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179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CA01F3-F363-4798-88D4-4A09DA334BF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534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CA01F3-F363-4798-88D4-4A09DA334BF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870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CA01F3-F363-4798-88D4-4A09DA334BF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723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CA01F3-F363-4798-88D4-4A09DA334BF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857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CA01F3-F363-4798-88D4-4A09DA334BF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687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514600"/>
            <a:ext cx="7772400" cy="914400"/>
          </a:xfrm>
        </p:spPr>
        <p:txBody>
          <a:bodyPr anchor="b"/>
          <a:lstStyle>
            <a:lvl1pPr algn="ctr">
              <a:defRPr sz="2400" b="1">
                <a:solidFill>
                  <a:srgbClr val="660066"/>
                </a:solidFill>
                <a:latin typeface="+mj-lt"/>
              </a:defRPr>
            </a:lvl1pPr>
          </a:lstStyle>
          <a:p>
            <a:r>
              <a:rPr lang="en-CA" noProof="0" dirty="0"/>
              <a:t>Click to edit Master title style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429000"/>
            <a:ext cx="7772400" cy="2438400"/>
          </a:xfrm>
        </p:spPr>
        <p:txBody>
          <a:bodyPr/>
          <a:lstStyle>
            <a:lvl1pPr marL="0" indent="0">
              <a:defRPr sz="1800" baseline="0">
                <a:solidFill>
                  <a:schemeClr val="bg1"/>
                </a:solidFill>
                <a:latin typeface="Rockwell" pitchFamily="18" charset="0"/>
              </a:defRPr>
            </a:lvl1pPr>
          </a:lstStyle>
          <a:p>
            <a:endParaRPr lang="en-CA" noProof="0" dirty="0"/>
          </a:p>
          <a:p>
            <a:r>
              <a:rPr lang="en-CA" noProof="0" dirty="0"/>
              <a:t>Name</a:t>
            </a:r>
          </a:p>
          <a:p>
            <a:endParaRPr lang="en-CA" noProof="0" dirty="0"/>
          </a:p>
          <a:p>
            <a:r>
              <a:rPr lang="en-CA" noProof="0" dirty="0"/>
              <a:t>Scientific Advisory Committee Meeting</a:t>
            </a:r>
          </a:p>
          <a:p>
            <a:r>
              <a:rPr lang="en-CA" noProof="0" dirty="0"/>
              <a:t>May 13 – 14, 2009</a:t>
            </a:r>
          </a:p>
          <a:p>
            <a:endParaRPr lang="en-CA" noProof="0" dirty="0"/>
          </a:p>
          <a:p>
            <a:endParaRPr lang="en-CA" noProof="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2057400"/>
            <a:ext cx="3810000" cy="36576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4" y="2057400"/>
            <a:ext cx="3811587" cy="36576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85800" y="6172200"/>
            <a:ext cx="3886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www.crwdp.ca</a:t>
            </a:r>
            <a:endParaRPr lang="en-US" sz="105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3061A-5F4D-4FA3-92ED-3ECEE64D9CDD}" type="slidenum">
              <a:rPr lang="en-US"/>
              <a:pPr/>
              <a:t>‹#›</a:t>
            </a:fld>
            <a:endParaRPr lang="en-US" sz="105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8115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38115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38131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8131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685800" y="6172200"/>
            <a:ext cx="3886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www.crwdp.ca</a:t>
            </a:r>
            <a:endParaRPr lang="en-US" sz="105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BA940-613A-4A47-BC01-D650091AA9DA}" type="slidenum">
              <a:rPr lang="en-US"/>
              <a:pPr/>
              <a:t>‹#›</a:t>
            </a:fld>
            <a:endParaRPr lang="en-US" sz="105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noProof="0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85800" y="6172200"/>
            <a:ext cx="3886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www.crwdp.ca</a:t>
            </a:r>
            <a:endParaRPr lang="en-CA" sz="10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5657AE-CC75-471A-98F7-3356DF7E0091}" type="slidenum">
              <a:rPr lang="en-CA" noProof="0" smtClean="0"/>
              <a:pPr/>
              <a:t>‹#›</a:t>
            </a:fld>
            <a:endParaRPr lang="en-CA" sz="1050" noProof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685800" y="6172200"/>
            <a:ext cx="3886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www.crwdp.ca</a:t>
            </a:r>
            <a:endParaRPr lang="en-CA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A849C4-4951-4921-BCB4-FC5070572543}" type="slidenum">
              <a:rPr lang="en-CA" noProof="0" smtClean="0"/>
              <a:pPr/>
              <a:t>‹#›</a:t>
            </a:fld>
            <a:endParaRPr lang="en-CA" sz="1050" noProof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73050"/>
            <a:ext cx="27797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CA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48831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435102"/>
            <a:ext cx="27797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CA" noProof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85800" y="6172200"/>
            <a:ext cx="3886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www.crwdp.ca</a:t>
            </a:r>
            <a:endParaRPr lang="en-CA" sz="105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8D346C-71B0-4D76-A011-C88ED8C07A13}" type="slidenum">
              <a:rPr lang="en-CA" noProof="0" smtClean="0"/>
              <a:pPr/>
              <a:t>‹#›</a:t>
            </a:fld>
            <a:endParaRPr lang="en-CA" sz="1050" noProof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CA" noProof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CA" noProof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85800" y="6172200"/>
            <a:ext cx="3886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www.crwdp.ca</a:t>
            </a:r>
            <a:endParaRPr lang="en-CA" sz="105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C79B58-B748-41B5-84B4-2F6429249B03}" type="slidenum">
              <a:rPr lang="en-CA" noProof="0" smtClean="0"/>
              <a:pPr/>
              <a:t>‹#›</a:t>
            </a:fld>
            <a:endParaRPr lang="en-CA" sz="1050" noProof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noProof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85800" y="6172200"/>
            <a:ext cx="3886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www.crwdp.ca</a:t>
            </a:r>
            <a:endParaRPr lang="en-CA" sz="10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2114CF-8787-44C7-9F6F-6706CAE65825}" type="slidenum">
              <a:rPr lang="en-CA" noProof="0" smtClean="0"/>
              <a:pPr/>
              <a:t>‹#›</a:t>
            </a:fld>
            <a:endParaRPr lang="en-CA" sz="1050" noProof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370015"/>
            <a:ext cx="1943100" cy="4344987"/>
          </a:xfrm>
        </p:spPr>
        <p:txBody>
          <a:bodyPr vert="eaVert"/>
          <a:lstStyle/>
          <a:p>
            <a:r>
              <a:rPr lang="en-CA" noProof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4" y="1370015"/>
            <a:ext cx="5678487" cy="4344987"/>
          </a:xfrm>
        </p:spPr>
        <p:txBody>
          <a:bodyPr vert="eaVert"/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85800" y="6172200"/>
            <a:ext cx="3886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www.crwdp.ca</a:t>
            </a:r>
            <a:endParaRPr lang="en-CA" sz="10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DB9D24-A8EE-49A9-90EF-D7A4DC851347}" type="slidenum">
              <a:rPr lang="en-CA" noProof="0" smtClean="0"/>
              <a:pPr/>
              <a:t>‹#›</a:t>
            </a:fld>
            <a:endParaRPr lang="en-CA" sz="1050" noProof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2000" y="3886200"/>
            <a:ext cx="7772400" cy="17526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</a:t>
            </a:r>
          </a:p>
          <a:p>
            <a:endParaRPr lang="en-US" dirty="0"/>
          </a:p>
          <a:p>
            <a:r>
              <a:rPr lang="en-US" dirty="0"/>
              <a:t>Scientific Advisory Committee Meeting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www.crwdp.ca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79DD7-2BA2-4128-BBFB-E6A80CCC8F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www.crwdp.ca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79DD7-2BA2-4128-BBFB-E6A80CCC8F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rgbClr val="66006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85800" y="6172200"/>
            <a:ext cx="3886200" cy="457200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www.crwdp.ca</a:t>
            </a:r>
            <a:endParaRPr lang="en-CA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277E5E-F1C0-4E18-B07D-A6D982F3D0AA}" type="slidenum">
              <a:rPr lang="en-CA" noProof="0" smtClean="0"/>
              <a:pPr/>
              <a:t>‹#›</a:t>
            </a:fld>
            <a:endParaRPr lang="en-CA" sz="1050" noProof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www.crwdp.ca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79DD7-2BA2-4128-BBFB-E6A80CCC8F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www.crwdp.ca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79DD7-2BA2-4128-BBFB-E6A80CCC8F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www.crwdp.ca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79DD7-2BA2-4128-BBFB-E6A80CCC8F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www.crwdp.ca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79DD7-2BA2-4128-BBFB-E6A80CCC8F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www.crwdp.ca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79DD7-2BA2-4128-BBFB-E6A80CCC8F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www.crwdp.ca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79DD7-2BA2-4128-BBFB-E6A80CCC8F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www.crwdp.ca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79DD7-2BA2-4128-BBFB-E6A80CCC8F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www.crwdp.ca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79DD7-2BA2-4128-BBFB-E6A80CCC8F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www.crwdp.ca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79DD7-2BA2-4128-BBFB-E6A80CCC8F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www.crwdp.ca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4D5AA-FE77-4E61-B135-8A5D007B6E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2286000"/>
            <a:ext cx="7772401" cy="34290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>
              <a:defRPr>
                <a:latin typeface="Corbel" pitchFamily="34" charset="0"/>
              </a:defRPr>
            </a:lvl3pPr>
            <a:lvl4pPr>
              <a:defRPr>
                <a:latin typeface="Corbel" pitchFamily="34" charset="0"/>
              </a:defRPr>
            </a:lvl4pPr>
            <a:lvl5pPr>
              <a:defRPr>
                <a:latin typeface="Corbel" pitchFamily="34" charset="0"/>
              </a:defRPr>
            </a:lvl5pPr>
          </a:lstStyle>
          <a:p>
            <a:pPr lvl="0"/>
            <a:r>
              <a:rPr lang="en-CA" noProof="0" dirty="0"/>
              <a:t>Click to edit Master text styles</a:t>
            </a:r>
          </a:p>
          <a:p>
            <a:pPr lvl="1"/>
            <a:r>
              <a:rPr lang="en-CA" noProof="0" dirty="0"/>
              <a:t>Second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85800" y="1371600"/>
            <a:ext cx="7772400" cy="685800"/>
          </a:xfrm>
        </p:spPr>
        <p:txBody>
          <a:bodyPr/>
          <a:lstStyle>
            <a:lvl1pPr algn="ctr">
              <a:defRPr sz="2400" b="1">
                <a:solidFill>
                  <a:srgbClr val="660066"/>
                </a:solidFill>
                <a:latin typeface="+mj-lt"/>
              </a:defRPr>
            </a:lvl1pPr>
          </a:lstStyle>
          <a:p>
            <a:r>
              <a:rPr lang="en-CA" noProof="0" dirty="0"/>
              <a:t>Click to edit Master title style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660066"/>
                </a:solidFill>
                <a:latin typeface="+mj-lt"/>
              </a:defRPr>
            </a:lvl1pPr>
          </a:lstStyle>
          <a:p>
            <a:fld id="{F2277E5E-F1C0-4E18-B07D-A6D982F3D0AA}" type="slidenum">
              <a:rPr lang="en-CA" smtClean="0"/>
              <a:pPr/>
              <a:t>‹#›</a:t>
            </a:fld>
            <a:endParaRPr lang="en-CA" sz="105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0D0C8D3-DB5D-4AC6-BD5C-D1095F1EEBF2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04800" y="76200"/>
            <a:ext cx="5029200" cy="117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defRPr sz="1800" baseline="0">
                <a:solidFill>
                  <a:schemeClr val="bg1"/>
                </a:solidFill>
                <a:latin typeface="Rockwell" pitchFamily="18" charset="0"/>
                <a:ea typeface="+mn-ea"/>
                <a:cs typeface="+mn-cs"/>
              </a:defRPr>
            </a:lvl1pPr>
            <a:lvl2pPr marL="557213" indent="-214313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rgbClr val="656565"/>
                </a:solidFill>
                <a:latin typeface="+mn-lt"/>
                <a:ea typeface="+mn-ea"/>
              </a:defRPr>
            </a:lvl2pPr>
            <a:lvl3pPr marL="814388" indent="-17145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rgbClr val="656565"/>
                </a:solidFill>
                <a:latin typeface="+mn-lt"/>
                <a:ea typeface="+mn-ea"/>
              </a:defRPr>
            </a:lvl3pPr>
            <a:lvl4pPr marL="1071563" indent="-17145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656565"/>
                </a:solidFill>
                <a:latin typeface="+mn-lt"/>
                <a:ea typeface="+mn-ea"/>
              </a:defRPr>
            </a:lvl4pPr>
            <a:lvl5pPr marL="1328738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56565"/>
                </a:solidFill>
                <a:latin typeface="+mn-lt"/>
                <a:ea typeface="+mn-ea"/>
              </a:defRPr>
            </a:lvl5pPr>
            <a:lvl6pPr marL="1671638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56565"/>
                </a:solidFill>
                <a:latin typeface="+mn-lt"/>
                <a:ea typeface="+mn-ea"/>
              </a:defRPr>
            </a:lvl6pPr>
            <a:lvl7pPr marL="2014538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56565"/>
                </a:solidFill>
                <a:latin typeface="+mn-lt"/>
                <a:ea typeface="+mn-ea"/>
              </a:defRPr>
            </a:lvl7pPr>
            <a:lvl8pPr marL="2357438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56565"/>
                </a:solidFill>
                <a:latin typeface="+mn-lt"/>
                <a:ea typeface="+mn-ea"/>
              </a:defRPr>
            </a:lvl8pPr>
            <a:lvl9pPr marL="2700338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56565"/>
                </a:solidFill>
                <a:latin typeface="+mn-lt"/>
                <a:ea typeface="+mn-ea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300"/>
              </a:spcAft>
            </a:pPr>
            <a:r>
              <a:rPr lang="en-CA" sz="2000" b="1" kern="1200" dirty="0">
                <a:solidFill>
                  <a:schemeClr val="tx1"/>
                </a:solidFill>
                <a:latin typeface="Corbel" panose="020B0503020204020204" pitchFamily="34" charset="0"/>
              </a:rPr>
              <a:t>National Conference</a:t>
            </a:r>
          </a:p>
          <a:p>
            <a:pPr eaLnBrk="1" hangingPunct="1">
              <a:spcBef>
                <a:spcPts val="0"/>
              </a:spcBef>
              <a:spcAft>
                <a:spcPts val="300"/>
              </a:spcAft>
            </a:pPr>
            <a:r>
              <a:rPr lang="en-CA" sz="2000" b="1" kern="1200" dirty="0">
                <a:solidFill>
                  <a:srgbClr val="FF0000"/>
                </a:solidFill>
                <a:latin typeface="Corbel" panose="020B0503020204020204" pitchFamily="34" charset="0"/>
              </a:rPr>
              <a:t>DISABILITY AND WORK IN CANADA</a:t>
            </a:r>
          </a:p>
          <a:p>
            <a:pPr eaLnBrk="1" hangingPunct="1">
              <a:spcBef>
                <a:spcPts val="0"/>
              </a:spcBef>
              <a:spcAft>
                <a:spcPts val="300"/>
              </a:spcAft>
            </a:pPr>
            <a:r>
              <a:rPr lang="en-CA" sz="1600" b="1" kern="1200" dirty="0">
                <a:solidFill>
                  <a:schemeClr val="tx1"/>
                </a:solidFill>
                <a:latin typeface="Corbel" panose="020B0503020204020204" pitchFamily="34" charset="0"/>
              </a:rPr>
              <a:t>A Partnering Strategy for Moving Forward</a:t>
            </a:r>
            <a:endParaRPr lang="en-CA" sz="900" b="1" kern="1200" dirty="0">
              <a:ln>
                <a:solidFill>
                  <a:srgbClr val="006600"/>
                </a:solidFill>
              </a:ln>
              <a:solidFill>
                <a:srgbClr val="00B050"/>
              </a:solidFill>
              <a:latin typeface="Corbel" panose="020B0503020204020204" pitchFamily="34" charset="0"/>
            </a:endParaRPr>
          </a:p>
          <a:p>
            <a:pPr eaLnBrk="1" hangingPunct="1"/>
            <a:endParaRPr lang="en-CA" sz="2000" kern="12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1EFCD812-EE23-4782-9D26-841BC4C9F4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10"/>
          <a:stretch/>
        </p:blipFill>
        <p:spPr>
          <a:xfrm flipV="1">
            <a:off x="4539231" y="4352"/>
            <a:ext cx="4604769" cy="10323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www.crwdp.ca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4D5AA-FE77-4E61-B135-8A5D007B6E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www.crwdp.ca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4D5AA-FE77-4E61-B135-8A5D007B6E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www.crwdp.ca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4D5AA-FE77-4E61-B135-8A5D007B6E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www.crwdp.ca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4D5AA-FE77-4E61-B135-8A5D007B6E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www.crwdp.ca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4D5AA-FE77-4E61-B135-8A5D007B6E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www.crwdp.ca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4D5AA-FE77-4E61-B135-8A5D007B6E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www.crwdp.ca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4D5AA-FE77-4E61-B135-8A5D007B6E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www.crwdp.ca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4D5AA-FE77-4E61-B135-8A5D007B6E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www.crwdp.ca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4D5AA-FE77-4E61-B135-8A5D007B6E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www.crwdp.ca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4D5AA-FE77-4E61-B135-8A5D007B6E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57402"/>
            <a:ext cx="7772400" cy="1362075"/>
          </a:xfrm>
        </p:spPr>
        <p:txBody>
          <a:bodyPr anchor="b" anchorCtr="0"/>
          <a:lstStyle>
            <a:lvl1pPr algn="ctr">
              <a:defRPr sz="2400" b="1" cap="none" baseline="0">
                <a:latin typeface="Memphis LT Std Medium" pitchFamily="18" charset="0"/>
              </a:defRPr>
            </a:lvl1pPr>
          </a:lstStyle>
          <a:p>
            <a:r>
              <a:rPr lang="en-CA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429002"/>
            <a:ext cx="7772400" cy="1500187"/>
          </a:xfrm>
        </p:spPr>
        <p:txBody>
          <a:bodyPr anchor="t" anchorCtr="0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CA" noProof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F2E97C-DFA0-4650-834F-F7A0F760B046}" type="slidenum">
              <a:rPr lang="en-CA" noProof="0" smtClean="0"/>
              <a:pPr/>
              <a:t>‹#›</a:t>
            </a:fld>
            <a:endParaRPr lang="en-CA" sz="1050" noProof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rgbClr val="EBA3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85800" y="2514600"/>
            <a:ext cx="7772400" cy="914400"/>
          </a:xfrm>
        </p:spPr>
        <p:txBody>
          <a:bodyPr anchor="b"/>
          <a:lstStyle>
            <a:lvl1pPr>
              <a:defRPr sz="1800" b="1">
                <a:latin typeface="Rockwell" pitchFamily="18" charset="0"/>
              </a:defRPr>
            </a:lvl1pPr>
          </a:lstStyle>
          <a:p>
            <a:r>
              <a:rPr lang="en-CA" noProof="0" dirty="0"/>
              <a:t>Click to edit Master sub title style</a:t>
            </a:r>
          </a:p>
        </p:txBody>
      </p:sp>
      <p:pic>
        <p:nvPicPr>
          <p:cNvPr id="18441" name="Picture 9" descr="powerpoint-template-title-imag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2"/>
            <a:ext cx="9145588" cy="11461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85800" y="6172200"/>
            <a:ext cx="3886200" cy="457200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www.crwdp.ca</a:t>
            </a:r>
            <a:endParaRPr lang="en-CA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277E5E-F1C0-4E18-B07D-A6D982F3D0AA}" type="slidenum">
              <a:rPr lang="en-CA" noProof="0" smtClean="0"/>
              <a:pPr/>
              <a:t>‹#›</a:t>
            </a:fld>
            <a:endParaRPr lang="en-CA" sz="1050" noProof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85800" y="6172200"/>
            <a:ext cx="3886200" cy="457200"/>
          </a:xfrm>
          <a:prstGeom prst="rect">
            <a:avLst/>
          </a:prstGeom>
        </p:spPr>
        <p:txBody>
          <a:bodyPr/>
          <a:lstStyle/>
          <a:p>
            <a:r>
              <a:rPr lang="en-CA"/>
              <a:t>www.crwdp.ca</a:t>
            </a:r>
            <a:endParaRPr lang="en-CA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277E5E-F1C0-4E18-B07D-A6D982F3D0AA}" type="slidenum">
              <a:rPr lang="en-CA" smtClean="0"/>
              <a:pPr/>
              <a:t>‹#›</a:t>
            </a:fld>
            <a:endParaRPr lang="en-CA" sz="105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85800" y="6172200"/>
            <a:ext cx="3886200" cy="457200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www.crwdp.ca</a:t>
            </a:r>
            <a:endParaRPr lang="en-CA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277E5E-F1C0-4E18-B07D-A6D982F3D0AA}" type="slidenum">
              <a:rPr lang="en-CA" noProof="0" smtClean="0"/>
              <a:pPr/>
              <a:t>‹#›</a:t>
            </a:fld>
            <a:endParaRPr lang="en-CA" sz="1050" noProof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85800" y="6172200"/>
            <a:ext cx="3886200" cy="457200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www.crwdp.ca</a:t>
            </a:r>
            <a:endParaRPr lang="en-CA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277E5E-F1C0-4E18-B07D-A6D982F3D0AA}" type="slidenum">
              <a:rPr lang="en-CA" noProof="0" smtClean="0"/>
              <a:pPr/>
              <a:t>‹#›</a:t>
            </a:fld>
            <a:endParaRPr lang="en-CA" sz="1050" noProof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370013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4" y="2057400"/>
            <a:ext cx="7773987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1051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1722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660066"/>
                </a:solidFill>
                <a:latin typeface="+mj-lt"/>
              </a:defRPr>
            </a:lvl1pPr>
          </a:lstStyle>
          <a:p>
            <a:fld id="{F2277E5E-F1C0-4E18-B07D-A6D982F3D0AA}" type="slidenum">
              <a:rPr lang="en-CA" smtClean="0"/>
              <a:pPr/>
              <a:t>‹#›</a:t>
            </a:fld>
            <a:endParaRPr lang="en-CA" sz="10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6" r:id="rId2"/>
    <p:sldLayoutId id="2147483650" r:id="rId3"/>
    <p:sldLayoutId id="2147483651" r:id="rId4"/>
    <p:sldLayoutId id="2147483660" r:id="rId5"/>
    <p:sldLayoutId id="2147483675" r:id="rId6"/>
    <p:sldLayoutId id="2147483690" r:id="rId7"/>
    <p:sldLayoutId id="2147483674" r:id="rId8"/>
    <p:sldLayoutId id="2147483673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1800" b="1">
          <a:solidFill>
            <a:srgbClr val="66006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1800">
          <a:solidFill>
            <a:srgbClr val="0034AB"/>
          </a:solidFill>
          <a:latin typeface="Arial" charset="0"/>
          <a:ea typeface="ＭＳ Ｐゴシック" pitchFamily="1" charset="-128"/>
        </a:defRPr>
      </a:lvl2pPr>
      <a:lvl3pPr algn="l" rtl="0" fontAlgn="base">
        <a:spcBef>
          <a:spcPct val="0"/>
        </a:spcBef>
        <a:spcAft>
          <a:spcPct val="0"/>
        </a:spcAft>
        <a:defRPr sz="1800">
          <a:solidFill>
            <a:srgbClr val="0034AB"/>
          </a:solidFill>
          <a:latin typeface="Arial" charset="0"/>
          <a:ea typeface="ＭＳ Ｐゴシック" pitchFamily="1" charset="-128"/>
        </a:defRPr>
      </a:lvl3pPr>
      <a:lvl4pPr algn="l" rtl="0" fontAlgn="base">
        <a:spcBef>
          <a:spcPct val="0"/>
        </a:spcBef>
        <a:spcAft>
          <a:spcPct val="0"/>
        </a:spcAft>
        <a:defRPr sz="1800">
          <a:solidFill>
            <a:srgbClr val="0034AB"/>
          </a:solidFill>
          <a:latin typeface="Arial" charset="0"/>
          <a:ea typeface="ＭＳ Ｐゴシック" pitchFamily="1" charset="-128"/>
        </a:defRPr>
      </a:lvl4pPr>
      <a:lvl5pPr algn="l" rtl="0" fontAlgn="base">
        <a:spcBef>
          <a:spcPct val="0"/>
        </a:spcBef>
        <a:spcAft>
          <a:spcPct val="0"/>
        </a:spcAft>
        <a:defRPr sz="1800">
          <a:solidFill>
            <a:srgbClr val="0034AB"/>
          </a:solidFill>
          <a:latin typeface="Arial" charset="0"/>
          <a:ea typeface="ＭＳ Ｐゴシック" pitchFamily="1" charset="-128"/>
        </a:defRPr>
      </a:lvl5pPr>
      <a:lvl6pPr marL="342900" algn="l" rtl="0" fontAlgn="base">
        <a:spcBef>
          <a:spcPct val="0"/>
        </a:spcBef>
        <a:spcAft>
          <a:spcPct val="0"/>
        </a:spcAft>
        <a:defRPr sz="1800">
          <a:solidFill>
            <a:srgbClr val="0034AB"/>
          </a:solidFill>
          <a:latin typeface="Arial" charset="0"/>
          <a:ea typeface="ＭＳ Ｐゴシック" pitchFamily="1" charset="-128"/>
        </a:defRPr>
      </a:lvl6pPr>
      <a:lvl7pPr marL="685800" algn="l" rtl="0" fontAlgn="base">
        <a:spcBef>
          <a:spcPct val="0"/>
        </a:spcBef>
        <a:spcAft>
          <a:spcPct val="0"/>
        </a:spcAft>
        <a:defRPr sz="1800">
          <a:solidFill>
            <a:srgbClr val="0034AB"/>
          </a:solidFill>
          <a:latin typeface="Arial" charset="0"/>
          <a:ea typeface="ＭＳ Ｐゴシック" pitchFamily="1" charset="-128"/>
        </a:defRPr>
      </a:lvl7pPr>
      <a:lvl8pPr marL="1028700" algn="l" rtl="0" fontAlgn="base">
        <a:spcBef>
          <a:spcPct val="0"/>
        </a:spcBef>
        <a:spcAft>
          <a:spcPct val="0"/>
        </a:spcAft>
        <a:defRPr sz="1800">
          <a:solidFill>
            <a:srgbClr val="0034AB"/>
          </a:solidFill>
          <a:latin typeface="Arial" charset="0"/>
          <a:ea typeface="ＭＳ Ｐゴシック" pitchFamily="1" charset="-128"/>
        </a:defRPr>
      </a:lvl8pPr>
      <a:lvl9pPr marL="1371600" algn="l" rtl="0" fontAlgn="base">
        <a:spcBef>
          <a:spcPct val="0"/>
        </a:spcBef>
        <a:spcAft>
          <a:spcPct val="0"/>
        </a:spcAft>
        <a:defRPr sz="1800">
          <a:solidFill>
            <a:srgbClr val="0034AB"/>
          </a:solidFill>
          <a:latin typeface="Arial" charset="0"/>
          <a:ea typeface="ＭＳ Ｐゴシック" pitchFamily="1" charset="-128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defRPr>
          <a:solidFill>
            <a:srgbClr val="656565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defRPr>
          <a:solidFill>
            <a:srgbClr val="656565"/>
          </a:solidFill>
          <a:latin typeface="+mn-lt"/>
          <a:ea typeface="+mn-ea"/>
        </a:defRPr>
      </a:lvl2pPr>
      <a:lvl3pPr marL="814388" indent="-171450" algn="l" rtl="0" fontAlgn="base">
        <a:spcBef>
          <a:spcPct val="20000"/>
        </a:spcBef>
        <a:spcAft>
          <a:spcPct val="0"/>
        </a:spcAft>
        <a:defRPr>
          <a:solidFill>
            <a:srgbClr val="656565"/>
          </a:solidFill>
          <a:latin typeface="+mn-lt"/>
          <a:ea typeface="+mn-ea"/>
        </a:defRPr>
      </a:lvl3pPr>
      <a:lvl4pPr marL="1071563" indent="-171450" algn="l" rtl="0" fontAlgn="base">
        <a:spcBef>
          <a:spcPct val="20000"/>
        </a:spcBef>
        <a:spcAft>
          <a:spcPct val="0"/>
        </a:spcAft>
        <a:buChar char="–"/>
        <a:defRPr>
          <a:solidFill>
            <a:srgbClr val="656565"/>
          </a:solidFill>
          <a:latin typeface="+mn-lt"/>
          <a:ea typeface="+mn-ea"/>
        </a:defRPr>
      </a:lvl4pPr>
      <a:lvl5pPr marL="1328738" indent="-17145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656565"/>
          </a:solidFill>
          <a:latin typeface="+mn-lt"/>
          <a:ea typeface="+mn-ea"/>
        </a:defRPr>
      </a:lvl5pPr>
      <a:lvl6pPr marL="1671638" indent="-17145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656565"/>
          </a:solidFill>
          <a:latin typeface="+mn-lt"/>
          <a:ea typeface="+mn-ea"/>
        </a:defRPr>
      </a:lvl6pPr>
      <a:lvl7pPr marL="2014538" indent="-17145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656565"/>
          </a:solidFill>
          <a:latin typeface="+mn-lt"/>
          <a:ea typeface="+mn-ea"/>
        </a:defRPr>
      </a:lvl7pPr>
      <a:lvl8pPr marL="2357438" indent="-17145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656565"/>
          </a:solidFill>
          <a:latin typeface="+mn-lt"/>
          <a:ea typeface="+mn-ea"/>
        </a:defRPr>
      </a:lvl8pPr>
      <a:lvl9pPr marL="2700338" indent="-17145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656565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www.crwdp.ca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79DD7-2BA2-4128-BBFB-E6A80CCC8F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www.crwdp.ca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4D5AA-FE77-4E61-B135-8A5D007B6E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aced.iwh.on.ca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hyperlink" Target="https://www.google.ca/url?sa=i&amp;rct=j&amp;q=&amp;esrc=s&amp;source=images&amp;cd=&amp;cad=rja&amp;uact=8&amp;ved=0ahUKEwjM5uOC6rrQAhVM_4MKHeHkCMwQjRwIBw&amp;url=http://kahaanievents.ca/resources-2/&amp;psig=AFQjCNE5bzYFIQthYcoOjVHpntn5XMHVdA&amp;ust=147985133742176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7/s10926-020-09901-2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4.png"/><Relationship Id="rId4" Type="http://schemas.openxmlformats.org/officeDocument/2006/relationships/diagramData" Target="../diagrams/data1.xml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4.png"/><Relationship Id="rId4" Type="http://schemas.openxmlformats.org/officeDocument/2006/relationships/diagramData" Target="../diagrams/data2.xml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948DF-6449-4594-8129-6859F9CCEE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267" y="1112944"/>
            <a:ext cx="7772400" cy="2011256"/>
          </a:xfrm>
        </p:spPr>
        <p:txBody>
          <a:bodyPr/>
          <a:lstStyle/>
          <a:p>
            <a:r>
              <a:rPr lang="en-US" sz="2800" kern="1200" dirty="0"/>
              <a:t>Accommodating and Communicating about Episodic Disabilities (ACED) </a:t>
            </a:r>
            <a:br>
              <a:rPr lang="en-US" kern="1200" dirty="0"/>
            </a:br>
            <a:r>
              <a:rPr lang="en-US" kern="1200" dirty="0"/>
              <a:t>A partnership to deliver workplace tools and resources to sustain the employment of people with chronic, episodic conditions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0D8A56-E69E-45F6-87AC-A904FE2ABF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7772400" cy="25908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1800" b="1" dirty="0">
                <a:solidFill>
                  <a:schemeClr val="tx1"/>
                </a:solidFill>
                <a:latin typeface="+mn-lt"/>
                <a:cs typeface="+mn-cs"/>
              </a:rPr>
              <a:t>Presented at the Disability at Work in Canada 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1800" b="1" dirty="0">
                <a:solidFill>
                  <a:schemeClr val="tx1"/>
                </a:solidFill>
                <a:latin typeface="+mn-lt"/>
                <a:cs typeface="+mn-cs"/>
              </a:rPr>
              <a:t>2020 Conference</a:t>
            </a:r>
          </a:p>
          <a:p>
            <a:pPr marL="0" indent="0" algn="ctr">
              <a:lnSpc>
                <a:spcPct val="90000"/>
              </a:lnSpc>
              <a:buNone/>
            </a:pPr>
            <a:endParaRPr lang="en-US" sz="18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US" sz="1800" dirty="0">
                <a:solidFill>
                  <a:schemeClr val="tx1"/>
                </a:solidFill>
                <a:latin typeface="+mn-lt"/>
                <a:cs typeface="+mn-cs"/>
              </a:rPr>
              <a:t>Monique A.M. Gignac, PhD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+mn-lt"/>
                <a:cs typeface="+mn-cs"/>
              </a:rPr>
              <a:t>Scientific Co-Director &amp; Senior Scientist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+mn-lt"/>
                <a:cs typeface="+mn-cs"/>
              </a:rPr>
              <a:t>Institute for Work &amp; Health, Toronto, Canada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+mn-lt"/>
                <a:cs typeface="+mn-cs"/>
              </a:rPr>
              <a:t>Professor, Dalla Lana School of Public Health, 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+mn-lt"/>
                <a:cs typeface="+mn-cs"/>
              </a:rPr>
              <a:t>University of Toronto</a:t>
            </a:r>
          </a:p>
          <a:p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A6ED60-C924-4D25-8EBB-E21914B15B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10"/>
          <a:stretch/>
        </p:blipFill>
        <p:spPr>
          <a:xfrm flipV="1">
            <a:off x="4539231" y="4352"/>
            <a:ext cx="4604769" cy="1032392"/>
          </a:xfrm>
          <a:prstGeom prst="rect">
            <a:avLst/>
          </a:prstGeom>
        </p:spPr>
      </p:pic>
      <p:pic>
        <p:nvPicPr>
          <p:cNvPr id="8" name="Picture 7" descr="iwh_logo_blue_with_tagline_cmyk">
            <a:extLst>
              <a:ext uri="{FF2B5EF4-FFF2-40B4-BE49-F238E27FC236}">
                <a16:creationId xmlns:a16="http://schemas.microsoft.com/office/drawing/2014/main" id="{249CF65C-54F2-4871-BC67-29CD3BA796F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469466"/>
            <a:ext cx="1447800" cy="249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23178B86-6B84-461F-AF14-EA7F8C6ECB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403516"/>
            <a:ext cx="1112904" cy="32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39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948DF-6449-4594-8129-6859F9CCEE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031" y="838200"/>
            <a:ext cx="7772400" cy="533400"/>
          </a:xfrm>
        </p:spPr>
        <p:txBody>
          <a:bodyPr/>
          <a:lstStyle/>
          <a:p>
            <a:r>
              <a:rPr lang="en-CA" sz="2800" dirty="0"/>
              <a:t>JDAPT Example Questions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A6ED60-C924-4D25-8EBB-E21914B15B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10"/>
          <a:stretch/>
        </p:blipFill>
        <p:spPr>
          <a:xfrm flipV="1">
            <a:off x="4539231" y="4352"/>
            <a:ext cx="4604769" cy="10323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B144E98-4CCA-4FBC-933D-4A95A9D359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437820"/>
            <a:ext cx="7413115" cy="5013448"/>
          </a:xfrm>
          <a:prstGeom prst="rect">
            <a:avLst/>
          </a:prstGeom>
        </p:spPr>
      </p:pic>
      <p:pic>
        <p:nvPicPr>
          <p:cNvPr id="8" name="Picture 7" descr="iwh_logo_blue_with_tagline_cmyk">
            <a:extLst>
              <a:ext uri="{FF2B5EF4-FFF2-40B4-BE49-F238E27FC236}">
                <a16:creationId xmlns:a16="http://schemas.microsoft.com/office/drawing/2014/main" id="{E5CEC26C-B149-49FE-A355-B94D4F9EC64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469466"/>
            <a:ext cx="1447800" cy="249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DC918C71-8800-4C4F-B31D-ADFD13BC7E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403516"/>
            <a:ext cx="1112904" cy="32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61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948DF-6449-4594-8129-6859F9CCEE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031" y="1035848"/>
            <a:ext cx="7772400" cy="533400"/>
          </a:xfrm>
        </p:spPr>
        <p:txBody>
          <a:bodyPr/>
          <a:lstStyle/>
          <a:p>
            <a:r>
              <a:rPr lang="en-CA" sz="2800" dirty="0"/>
              <a:t>Example Supports and Accommodations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A6ED60-C924-4D25-8EBB-E21914B15B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10"/>
          <a:stretch/>
        </p:blipFill>
        <p:spPr>
          <a:xfrm flipV="1">
            <a:off x="4539231" y="4352"/>
            <a:ext cx="4604769" cy="1032392"/>
          </a:xfrm>
          <a:prstGeom prst="rect">
            <a:avLst/>
          </a:prstGeom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B56DA828-4284-452F-8F5A-88773CD6B482}"/>
              </a:ext>
            </a:extLst>
          </p:cNvPr>
          <p:cNvSpPr txBox="1">
            <a:spLocks/>
          </p:cNvSpPr>
          <p:nvPr/>
        </p:nvSpPr>
        <p:spPr bwMode="auto">
          <a:xfrm>
            <a:off x="304800" y="1828566"/>
            <a:ext cx="8534400" cy="75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defRPr sz="1800" baseline="0">
                <a:solidFill>
                  <a:schemeClr val="bg1"/>
                </a:solidFill>
                <a:latin typeface="Rockwell" pitchFamily="18" charset="0"/>
                <a:ea typeface="+mn-ea"/>
                <a:cs typeface="+mn-cs"/>
              </a:defRPr>
            </a:lvl1pPr>
            <a:lvl2pPr marL="557213" indent="-214313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rgbClr val="656565"/>
                </a:solidFill>
                <a:latin typeface="+mn-lt"/>
                <a:ea typeface="+mn-ea"/>
              </a:defRPr>
            </a:lvl2pPr>
            <a:lvl3pPr marL="814388" indent="-17145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rgbClr val="656565"/>
                </a:solidFill>
                <a:latin typeface="+mn-lt"/>
                <a:ea typeface="+mn-ea"/>
              </a:defRPr>
            </a:lvl3pPr>
            <a:lvl4pPr marL="1071563" indent="-17145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656565"/>
                </a:solidFill>
                <a:latin typeface="+mn-lt"/>
                <a:ea typeface="+mn-ea"/>
              </a:defRPr>
            </a:lvl4pPr>
            <a:lvl5pPr marL="1328738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56565"/>
                </a:solidFill>
                <a:latin typeface="+mn-lt"/>
                <a:ea typeface="+mn-ea"/>
              </a:defRPr>
            </a:lvl5pPr>
            <a:lvl6pPr marL="1671638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56565"/>
                </a:solidFill>
                <a:latin typeface="+mn-lt"/>
                <a:ea typeface="+mn-ea"/>
              </a:defRPr>
            </a:lvl6pPr>
            <a:lvl7pPr marL="2014538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56565"/>
                </a:solidFill>
                <a:latin typeface="+mn-lt"/>
                <a:ea typeface="+mn-ea"/>
              </a:defRPr>
            </a:lvl7pPr>
            <a:lvl8pPr marL="2357438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56565"/>
                </a:solidFill>
                <a:latin typeface="+mn-lt"/>
                <a:ea typeface="+mn-ea"/>
              </a:defRPr>
            </a:lvl8pPr>
            <a:lvl9pPr marL="2700338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56565"/>
                </a:solidFill>
                <a:latin typeface="+mn-lt"/>
                <a:ea typeface="+mn-ea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n-CA" sz="2000" b="1" i="1" kern="0" dirty="0">
                <a:solidFill>
                  <a:srgbClr val="000000"/>
                </a:solidFill>
                <a:latin typeface="Arial" panose="020B0604020202020204" pitchFamily="34" charset="0"/>
              </a:rPr>
              <a:t>Physical Job Demand: </a:t>
            </a:r>
          </a:p>
          <a:p>
            <a:pPr algn="ctr" eaLnBrk="1" hangingPunct="1">
              <a:spcBef>
                <a:spcPts val="0"/>
              </a:spcBef>
            </a:pPr>
            <a:r>
              <a:rPr lang="en-CA" sz="2000" b="1" i="1" kern="0" dirty="0">
                <a:solidFill>
                  <a:srgbClr val="000000"/>
                </a:solidFill>
                <a:latin typeface="Arial" panose="020B0604020202020204" pitchFamily="34" charset="0"/>
              </a:rPr>
              <a:t>Moving around, or working in awkward positions or postures</a:t>
            </a:r>
          </a:p>
          <a:p>
            <a:pPr algn="ctr" eaLnBrk="1" hangingPunct="1">
              <a:spcBef>
                <a:spcPts val="0"/>
              </a:spcBef>
            </a:pPr>
            <a:endParaRPr lang="en-CA" sz="2200" kern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ts val="0"/>
              </a:spcBef>
            </a:pPr>
            <a:endParaRPr lang="en-CA" sz="2200" kern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marR="0" indent="0" algn="ctr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en-CA" sz="1800" b="0" i="0" u="none" strike="noStrike" dirty="0">
              <a:effectLst/>
              <a:latin typeface="Arial" panose="020B0604020202020204" pitchFamily="34" charset="0"/>
            </a:endParaRPr>
          </a:p>
          <a:p>
            <a:pPr algn="ctr" eaLnBrk="1" hangingPunct="1"/>
            <a:endParaRPr lang="en-CA" kern="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eaLnBrk="1" hangingPunct="1">
              <a:spcBef>
                <a:spcPts val="1200"/>
              </a:spcBef>
            </a:pPr>
            <a:endParaRPr lang="en-US" kern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E1BA99-F7DD-494F-8678-58266C4F6E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590800"/>
            <a:ext cx="8534400" cy="3331581"/>
          </a:xfrm>
          <a:prstGeom prst="rect">
            <a:avLst/>
          </a:prstGeom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11E3D7BD-BC8F-4F05-8540-8BDAE9F976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403516"/>
            <a:ext cx="1112904" cy="321332"/>
          </a:xfrm>
          <a:prstGeom prst="rect">
            <a:avLst/>
          </a:prstGeom>
        </p:spPr>
      </p:pic>
      <p:pic>
        <p:nvPicPr>
          <p:cNvPr id="13" name="Picture 12" descr="iwh_logo_blue_with_tagline_cmyk">
            <a:extLst>
              <a:ext uri="{FF2B5EF4-FFF2-40B4-BE49-F238E27FC236}">
                <a16:creationId xmlns:a16="http://schemas.microsoft.com/office/drawing/2014/main" id="{42621C0F-687D-4E57-BE9E-3F0000B33812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469466"/>
            <a:ext cx="1447800" cy="2492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499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948DF-6449-4594-8129-6859F9CCEE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031" y="1035848"/>
            <a:ext cx="7772400" cy="533400"/>
          </a:xfrm>
        </p:spPr>
        <p:txBody>
          <a:bodyPr/>
          <a:lstStyle/>
          <a:p>
            <a:r>
              <a:rPr lang="en-CA" sz="2800" dirty="0"/>
              <a:t>Example Supports and Accommodations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A6ED60-C924-4D25-8EBB-E21914B15B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10"/>
          <a:stretch/>
        </p:blipFill>
        <p:spPr>
          <a:xfrm flipV="1">
            <a:off x="4539231" y="4352"/>
            <a:ext cx="4604769" cy="1032392"/>
          </a:xfrm>
          <a:prstGeom prst="rect">
            <a:avLst/>
          </a:prstGeom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B56DA828-4284-452F-8F5A-88773CD6B482}"/>
              </a:ext>
            </a:extLst>
          </p:cNvPr>
          <p:cNvSpPr txBox="1">
            <a:spLocks/>
          </p:cNvSpPr>
          <p:nvPr/>
        </p:nvSpPr>
        <p:spPr bwMode="auto">
          <a:xfrm>
            <a:off x="560446" y="1837037"/>
            <a:ext cx="7957569" cy="75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defRPr sz="1800" baseline="0">
                <a:solidFill>
                  <a:schemeClr val="bg1"/>
                </a:solidFill>
                <a:latin typeface="Rockwell" pitchFamily="18" charset="0"/>
                <a:ea typeface="+mn-ea"/>
                <a:cs typeface="+mn-cs"/>
              </a:defRPr>
            </a:lvl1pPr>
            <a:lvl2pPr marL="557213" indent="-214313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rgbClr val="656565"/>
                </a:solidFill>
                <a:latin typeface="+mn-lt"/>
                <a:ea typeface="+mn-ea"/>
              </a:defRPr>
            </a:lvl2pPr>
            <a:lvl3pPr marL="814388" indent="-17145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rgbClr val="656565"/>
                </a:solidFill>
                <a:latin typeface="+mn-lt"/>
                <a:ea typeface="+mn-ea"/>
              </a:defRPr>
            </a:lvl3pPr>
            <a:lvl4pPr marL="1071563" indent="-17145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656565"/>
                </a:solidFill>
                <a:latin typeface="+mn-lt"/>
                <a:ea typeface="+mn-ea"/>
              </a:defRPr>
            </a:lvl4pPr>
            <a:lvl5pPr marL="1328738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56565"/>
                </a:solidFill>
                <a:latin typeface="+mn-lt"/>
                <a:ea typeface="+mn-ea"/>
              </a:defRPr>
            </a:lvl5pPr>
            <a:lvl6pPr marL="1671638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56565"/>
                </a:solidFill>
                <a:latin typeface="+mn-lt"/>
                <a:ea typeface="+mn-ea"/>
              </a:defRPr>
            </a:lvl6pPr>
            <a:lvl7pPr marL="2014538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56565"/>
                </a:solidFill>
                <a:latin typeface="+mn-lt"/>
                <a:ea typeface="+mn-ea"/>
              </a:defRPr>
            </a:lvl7pPr>
            <a:lvl8pPr marL="2357438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56565"/>
                </a:solidFill>
                <a:latin typeface="+mn-lt"/>
                <a:ea typeface="+mn-ea"/>
              </a:defRPr>
            </a:lvl8pPr>
            <a:lvl9pPr marL="2700338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56565"/>
                </a:solidFill>
                <a:latin typeface="+mn-lt"/>
                <a:ea typeface="+mn-ea"/>
              </a:defRPr>
            </a:lvl9pPr>
          </a:lstStyle>
          <a:p>
            <a:pPr marL="0" indent="0" algn="ctr" rtl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CA" sz="2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Cognitive </a:t>
            </a:r>
            <a:r>
              <a:rPr lang="en-CA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Job Demand: Responding to changing work demands</a:t>
            </a:r>
          </a:p>
          <a:p>
            <a:pPr algn="ctr" eaLnBrk="1" hangingPunct="1">
              <a:spcBef>
                <a:spcPts val="0"/>
              </a:spcBef>
            </a:pPr>
            <a:endParaRPr lang="en-CA" sz="2200" kern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ts val="0"/>
              </a:spcBef>
            </a:pPr>
            <a:endParaRPr lang="en-CA" sz="2200" kern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marR="0" indent="0" algn="ctr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en-CA" sz="1800" b="0" i="0" u="none" strike="noStrike" dirty="0">
              <a:effectLst/>
              <a:latin typeface="Arial" panose="020B0604020202020204" pitchFamily="34" charset="0"/>
            </a:endParaRPr>
          </a:p>
          <a:p>
            <a:pPr algn="ctr" eaLnBrk="1" hangingPunct="1"/>
            <a:endParaRPr lang="en-CA" kern="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eaLnBrk="1" hangingPunct="1">
              <a:spcBef>
                <a:spcPts val="1200"/>
              </a:spcBef>
            </a:pPr>
            <a:endParaRPr lang="en-US" kern="0" dirty="0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11E3D7BD-BC8F-4F05-8540-8BDAE9F976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403516"/>
            <a:ext cx="1112904" cy="321332"/>
          </a:xfrm>
          <a:prstGeom prst="rect">
            <a:avLst/>
          </a:prstGeom>
        </p:spPr>
      </p:pic>
      <p:pic>
        <p:nvPicPr>
          <p:cNvPr id="13" name="Picture 12" descr="iwh_logo_blue_with_tagline_cmyk">
            <a:extLst>
              <a:ext uri="{FF2B5EF4-FFF2-40B4-BE49-F238E27FC236}">
                <a16:creationId xmlns:a16="http://schemas.microsoft.com/office/drawing/2014/main" id="{42621C0F-687D-4E57-BE9E-3F0000B3381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469466"/>
            <a:ext cx="1447800" cy="249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33E4C9-9460-4D4B-A414-D27325D68C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2369541"/>
            <a:ext cx="8839200" cy="33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26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948DF-6449-4594-8129-6859F9CCEE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267" y="990600"/>
            <a:ext cx="7772400" cy="533400"/>
          </a:xfrm>
        </p:spPr>
        <p:txBody>
          <a:bodyPr/>
          <a:lstStyle/>
          <a:p>
            <a:pPr algn="l"/>
            <a:r>
              <a:rPr lang="en-CA" sz="2800" dirty="0"/>
              <a:t>Pilot Testing the JDAPT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0D8A56-E69E-45F6-87AC-A904FE2ABF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7772400" cy="4038600"/>
          </a:xfrm>
        </p:spPr>
        <p:txBody>
          <a:bodyPr/>
          <a:lstStyle/>
          <a:p>
            <a:pPr marL="171450" indent="-171450"/>
            <a:r>
              <a:rPr lang="en-CA" sz="2400" dirty="0">
                <a:solidFill>
                  <a:schemeClr val="tx1"/>
                </a:solidFill>
                <a:latin typeface="+mn-lt"/>
              </a:rPr>
              <a:t>Testing focused on:</a:t>
            </a:r>
          </a:p>
          <a:p>
            <a:pPr marL="171450" indent="-171450"/>
            <a:endParaRPr lang="en-CA" sz="24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/>
                </a:solidFill>
                <a:latin typeface="+mn-lt"/>
              </a:rPr>
              <a:t>Ease of understanding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/>
                </a:solidFill>
                <a:latin typeface="+mn-lt"/>
              </a:rPr>
              <a:t>Interpretation of items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/>
                </a:solidFill>
                <a:latin typeface="+mn-lt"/>
              </a:rPr>
              <a:t>Item relevance for different episodic conditions, occupations, and personal characteristics like gender and age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  <a:p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A6ED60-C924-4D25-8EBB-E21914B15B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10"/>
          <a:stretch/>
        </p:blipFill>
        <p:spPr>
          <a:xfrm flipV="1">
            <a:off x="4539231" y="4352"/>
            <a:ext cx="4604769" cy="1032392"/>
          </a:xfrm>
          <a:prstGeom prst="rect">
            <a:avLst/>
          </a:prstGeom>
        </p:spPr>
      </p:pic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F857A25F-5FA3-4B2E-8D08-E935480B2C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403516"/>
            <a:ext cx="1112904" cy="321332"/>
          </a:xfrm>
          <a:prstGeom prst="rect">
            <a:avLst/>
          </a:prstGeom>
        </p:spPr>
      </p:pic>
      <p:pic>
        <p:nvPicPr>
          <p:cNvPr id="7" name="Picture 6" descr="iwh_logo_blue_with_tagline_cmyk">
            <a:extLst>
              <a:ext uri="{FF2B5EF4-FFF2-40B4-BE49-F238E27FC236}">
                <a16:creationId xmlns:a16="http://schemas.microsoft.com/office/drawing/2014/main" id="{919370F0-6802-4508-88DB-2D0FF045966F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469466"/>
            <a:ext cx="1447800" cy="2492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072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948DF-6449-4594-8129-6859F9CCEE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267" y="990600"/>
            <a:ext cx="7772400" cy="533400"/>
          </a:xfrm>
        </p:spPr>
        <p:txBody>
          <a:bodyPr/>
          <a:lstStyle/>
          <a:p>
            <a:pPr algn="l"/>
            <a:r>
              <a:rPr lang="en-CA" sz="2800" dirty="0"/>
              <a:t>Pilot Testing the JDAPT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0D8A56-E69E-45F6-87AC-A904FE2ABF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7772400" cy="40386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In-depth pilot testing and cognitive debriefing of the JDAPT conducted with:</a:t>
            </a:r>
          </a:p>
          <a:p>
            <a:pPr marL="0" indent="0">
              <a:buNone/>
            </a:pPr>
            <a:endParaRPr lang="en-US" sz="800" dirty="0">
              <a:solidFill>
                <a:schemeClr val="tx1"/>
              </a:solidFill>
              <a:latin typeface="+mn-lt"/>
            </a:endParaRPr>
          </a:p>
          <a:p>
            <a:pPr marL="628650" lvl="1" indent="-171450"/>
            <a:r>
              <a:rPr lang="en-US" sz="2000" dirty="0">
                <a:solidFill>
                  <a:schemeClr val="tx1"/>
                </a:solidFill>
              </a:rPr>
              <a:t>~ 20 research experts</a:t>
            </a:r>
          </a:p>
          <a:p>
            <a:pPr marL="628650" lvl="1" indent="-171450"/>
            <a:r>
              <a:rPr lang="en-US" sz="2000" dirty="0">
                <a:solidFill>
                  <a:schemeClr val="tx1"/>
                </a:solidFill>
              </a:rPr>
              <a:t>~ 12 partner representatives from different health charities</a:t>
            </a:r>
          </a:p>
          <a:p>
            <a:pPr marL="628650" lvl="1" indent="-171450"/>
            <a:r>
              <a:rPr lang="en-US" sz="2000" dirty="0">
                <a:solidFill>
                  <a:schemeClr val="tx1"/>
                </a:solidFill>
              </a:rPr>
              <a:t>- 46 workers living with diverse types of episodic health conditions</a:t>
            </a:r>
          </a:p>
          <a:p>
            <a:pPr marL="628650" lvl="1" indent="-171450"/>
            <a:r>
              <a:rPr lang="en-US" sz="2000" dirty="0">
                <a:solidFill>
                  <a:schemeClr val="tx1"/>
                </a:solidFill>
              </a:rPr>
              <a:t>- 23 organizational representatives (e.g., supervisors, HR personnel, disability managers)</a:t>
            </a:r>
          </a:p>
          <a:p>
            <a:pPr marL="457200" lvl="1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- Included individuals from different sized organizations, job types and job sectors </a:t>
            </a:r>
            <a:r>
              <a:rPr lang="en-US" sz="1600" dirty="0">
                <a:solidFill>
                  <a:schemeClr val="tx1"/>
                </a:solidFill>
              </a:rPr>
              <a:t>(e.g., sales/service, education, manufacturing, health, government, financial, transportation, hospitality) </a:t>
            </a:r>
          </a:p>
          <a:p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A6ED60-C924-4D25-8EBB-E21914B15B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10"/>
          <a:stretch/>
        </p:blipFill>
        <p:spPr>
          <a:xfrm flipV="1">
            <a:off x="4539231" y="4352"/>
            <a:ext cx="4604769" cy="1032392"/>
          </a:xfrm>
          <a:prstGeom prst="rect">
            <a:avLst/>
          </a:prstGeom>
        </p:spPr>
      </p:pic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29369628-E6D2-4E69-B2D8-CDE6839090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403516"/>
            <a:ext cx="1112904" cy="321332"/>
          </a:xfrm>
          <a:prstGeom prst="rect">
            <a:avLst/>
          </a:prstGeom>
        </p:spPr>
      </p:pic>
      <p:pic>
        <p:nvPicPr>
          <p:cNvPr id="7" name="Picture 6" descr="iwh_logo_blue_with_tagline_cmyk">
            <a:extLst>
              <a:ext uri="{FF2B5EF4-FFF2-40B4-BE49-F238E27FC236}">
                <a16:creationId xmlns:a16="http://schemas.microsoft.com/office/drawing/2014/main" id="{9E6995AF-AD4F-4795-A750-D9184E82E9C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469466"/>
            <a:ext cx="1447800" cy="2492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552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948DF-6449-4594-8129-6859F9CCEE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267" y="990600"/>
            <a:ext cx="7772400" cy="533400"/>
          </a:xfrm>
        </p:spPr>
        <p:txBody>
          <a:bodyPr/>
          <a:lstStyle/>
          <a:p>
            <a:pPr algn="l"/>
            <a:r>
              <a:rPr lang="en-CA" sz="2800" dirty="0"/>
              <a:t>Pilot Testing the JDAPT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0D8A56-E69E-45F6-87AC-A904FE2ABF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7772400" cy="4038600"/>
          </a:xfrm>
        </p:spPr>
        <p:txBody>
          <a:bodyPr/>
          <a:lstStyle/>
          <a:p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A6ED60-C924-4D25-8EBB-E21914B15B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10"/>
          <a:stretch/>
        </p:blipFill>
        <p:spPr>
          <a:xfrm flipV="1">
            <a:off x="4539231" y="4352"/>
            <a:ext cx="4604769" cy="1032392"/>
          </a:xfrm>
          <a:prstGeom prst="rect">
            <a:avLst/>
          </a:prstGeom>
        </p:spPr>
      </p:pic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29369628-E6D2-4E69-B2D8-CDE6839090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403516"/>
            <a:ext cx="1112904" cy="321332"/>
          </a:xfrm>
          <a:prstGeom prst="rect">
            <a:avLst/>
          </a:prstGeom>
        </p:spPr>
      </p:pic>
      <p:pic>
        <p:nvPicPr>
          <p:cNvPr id="7" name="Picture 6" descr="iwh_logo_blue_with_tagline_cmyk">
            <a:extLst>
              <a:ext uri="{FF2B5EF4-FFF2-40B4-BE49-F238E27FC236}">
                <a16:creationId xmlns:a16="http://schemas.microsoft.com/office/drawing/2014/main" id="{9E6995AF-AD4F-4795-A750-D9184E82E9C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469466"/>
            <a:ext cx="1447800" cy="24929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6AA8D5D6-7E18-4BDE-B188-EE9EE71A7D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526063"/>
              </p:ext>
            </p:extLst>
          </p:nvPr>
        </p:nvGraphicFramePr>
        <p:xfrm>
          <a:off x="533400" y="1828800"/>
          <a:ext cx="8153400" cy="42824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172200">
                  <a:extLst>
                    <a:ext uri="{9D8B030D-6E8A-4147-A177-3AD203B41FA5}">
                      <a16:colId xmlns:a16="http://schemas.microsoft.com/office/drawing/2014/main" val="1936129264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3110402537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r>
                        <a:rPr lang="en-CA" sz="1600" dirty="0"/>
                        <a:t>Sample Characteristics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/>
                        <a:t>N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887332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CA" sz="2000" dirty="0"/>
                        <a:t>Gender:   Women</a:t>
                      </a:r>
                    </a:p>
                    <a:p>
                      <a:r>
                        <a:rPr lang="en-CA" sz="2000" dirty="0"/>
                        <a:t>                Men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/>
                        <a:t>54 (78.3)</a:t>
                      </a:r>
                    </a:p>
                    <a:p>
                      <a:pPr algn="ctr"/>
                      <a:r>
                        <a:rPr lang="en-CA" sz="2000" dirty="0"/>
                        <a:t>15 (21.7)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149429"/>
                  </a:ext>
                </a:extLst>
              </a:tr>
              <a:tr h="1051560">
                <a:tc>
                  <a:txBody>
                    <a:bodyPr/>
                    <a:lstStyle/>
                    <a:p>
                      <a:r>
                        <a:rPr lang="en-CA" sz="2000" dirty="0"/>
                        <a:t>Age (years):  18-34</a:t>
                      </a:r>
                    </a:p>
                    <a:p>
                      <a:r>
                        <a:rPr lang="en-CA" sz="2000" dirty="0"/>
                        <a:t>                      35-49</a:t>
                      </a:r>
                    </a:p>
                    <a:p>
                      <a:r>
                        <a:rPr lang="en-CA" sz="2000" dirty="0"/>
                        <a:t>                      50 or more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/>
                        <a:t>24 (34.8)</a:t>
                      </a:r>
                    </a:p>
                    <a:p>
                      <a:pPr algn="ctr"/>
                      <a:r>
                        <a:rPr lang="en-CA" sz="2000" dirty="0"/>
                        <a:t>29 (42.0)</a:t>
                      </a:r>
                    </a:p>
                    <a:p>
                      <a:pPr algn="ctr"/>
                      <a:r>
                        <a:rPr lang="en-CA" sz="2000" dirty="0"/>
                        <a:t>16 (23.2)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0561092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r>
                        <a:rPr lang="en-CA" sz="2000" dirty="0"/>
                        <a:t>Job Sector: </a:t>
                      </a:r>
                    </a:p>
                    <a:p>
                      <a:r>
                        <a:rPr lang="en-CA" sz="2000" dirty="0"/>
                        <a:t>    Financial, insurance, government, business</a:t>
                      </a:r>
                    </a:p>
                    <a:p>
                      <a:r>
                        <a:rPr lang="en-CA" sz="2000" dirty="0"/>
                        <a:t>    Education, health, sciences, arts</a:t>
                      </a:r>
                    </a:p>
                    <a:p>
                      <a:r>
                        <a:rPr lang="en-CA" sz="2000" dirty="0"/>
                        <a:t>    Sales, services, retail</a:t>
                      </a:r>
                    </a:p>
                    <a:p>
                      <a:r>
                        <a:rPr lang="en-CA" sz="2000" dirty="0"/>
                        <a:t>    Construction, utilities, agriculture, manufacturing</a:t>
                      </a:r>
                    </a:p>
                    <a:p>
                      <a:endParaRPr lang="en-CA" sz="2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000" dirty="0"/>
                    </a:p>
                    <a:p>
                      <a:pPr algn="ctr"/>
                      <a:r>
                        <a:rPr lang="en-CA" sz="2000" dirty="0"/>
                        <a:t>23 (33.3)</a:t>
                      </a:r>
                    </a:p>
                    <a:p>
                      <a:pPr algn="ctr"/>
                      <a:r>
                        <a:rPr lang="en-CA" sz="2000" dirty="0"/>
                        <a:t>31 (44.9)</a:t>
                      </a:r>
                    </a:p>
                    <a:p>
                      <a:pPr algn="ctr"/>
                      <a:r>
                        <a:rPr lang="en-CA" sz="2000" dirty="0"/>
                        <a:t>8 (11.6)</a:t>
                      </a:r>
                    </a:p>
                    <a:p>
                      <a:pPr algn="ctr"/>
                      <a:r>
                        <a:rPr lang="en-CA" sz="2000" dirty="0"/>
                        <a:t>7 (10.2)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5629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872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948DF-6449-4594-8129-6859F9CCEE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267" y="990600"/>
            <a:ext cx="7772400" cy="533400"/>
          </a:xfrm>
        </p:spPr>
        <p:txBody>
          <a:bodyPr/>
          <a:lstStyle/>
          <a:p>
            <a:pPr algn="l"/>
            <a:r>
              <a:rPr lang="en-CA" sz="2800" dirty="0"/>
              <a:t>Pilot Testing the JDAPT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0D8A56-E69E-45F6-87AC-A904FE2ABF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7772400" cy="4038600"/>
          </a:xfrm>
        </p:spPr>
        <p:txBody>
          <a:bodyPr/>
          <a:lstStyle/>
          <a:p>
            <a:pPr marL="171450" lvl="1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Takes about 14 minutes to complete (range = 4 - 38 minutes)</a:t>
            </a:r>
          </a:p>
          <a:p>
            <a:pPr marL="171450" lvl="1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Participants liked the JDAPT overall and reported high need for it</a:t>
            </a:r>
          </a:p>
          <a:p>
            <a:pPr marL="171450" lvl="1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Participants living with episodic conditions reported somewhat   more usefulness than organizational representatives</a:t>
            </a:r>
          </a:p>
          <a:p>
            <a:pPr marL="171450" lvl="1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Feedback was mostly to clarifying some instructions </a:t>
            </a:r>
            <a:r>
              <a:rPr lang="en-US" sz="2000">
                <a:solidFill>
                  <a:schemeClr val="tx1"/>
                </a:solidFill>
              </a:rPr>
              <a:t>and adding </a:t>
            </a:r>
            <a:r>
              <a:rPr lang="en-US" sz="2000" dirty="0">
                <a:solidFill>
                  <a:schemeClr val="tx1"/>
                </a:solidFill>
              </a:rPr>
              <a:t>new examples</a:t>
            </a:r>
          </a:p>
          <a:p>
            <a:pPr marL="0" lvl="1" indent="0">
              <a:lnSpc>
                <a:spcPct val="100000"/>
              </a:lnSpc>
              <a:spcBef>
                <a:spcPts val="1200"/>
              </a:spcBef>
            </a:pPr>
            <a:endParaRPr lang="en-US" sz="2000" dirty="0">
              <a:solidFill>
                <a:schemeClr val="tx1"/>
              </a:solidFill>
            </a:endParaRPr>
          </a:p>
          <a:p>
            <a:pPr marL="0" lvl="1" indent="0">
              <a:lnSpc>
                <a:spcPct val="100000"/>
              </a:lnSpc>
              <a:spcBef>
                <a:spcPts val="1200"/>
              </a:spcBef>
            </a:pPr>
            <a:r>
              <a:rPr lang="en-US" sz="2000" b="1" dirty="0">
                <a:solidFill>
                  <a:schemeClr val="tx1"/>
                </a:solidFill>
              </a:rPr>
              <a:t>Next steps: </a:t>
            </a:r>
            <a:r>
              <a:rPr lang="en-US" sz="2000" dirty="0">
                <a:solidFill>
                  <a:schemeClr val="tx1"/>
                </a:solidFill>
              </a:rPr>
              <a:t>The JDAPT is being put online and more testing will occur in early 2021</a:t>
            </a:r>
          </a:p>
          <a:p>
            <a:pPr marL="171450" lvl="1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A6ED60-C924-4D25-8EBB-E21914B15B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10"/>
          <a:stretch/>
        </p:blipFill>
        <p:spPr>
          <a:xfrm flipV="1">
            <a:off x="4539231" y="4352"/>
            <a:ext cx="4604769" cy="1032392"/>
          </a:xfrm>
          <a:prstGeom prst="rect">
            <a:avLst/>
          </a:prstGeom>
        </p:spPr>
      </p:pic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96D40B76-FD17-4430-9728-4B3E677576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403516"/>
            <a:ext cx="1112904" cy="321332"/>
          </a:xfrm>
          <a:prstGeom prst="rect">
            <a:avLst/>
          </a:prstGeom>
        </p:spPr>
      </p:pic>
      <p:pic>
        <p:nvPicPr>
          <p:cNvPr id="7" name="Picture 6" descr="iwh_logo_blue_with_tagline_cmyk">
            <a:extLst>
              <a:ext uri="{FF2B5EF4-FFF2-40B4-BE49-F238E27FC236}">
                <a16:creationId xmlns:a16="http://schemas.microsoft.com/office/drawing/2014/main" id="{A2C7F8E5-3C2E-479E-B62C-84E4AD40156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469466"/>
            <a:ext cx="1447800" cy="2492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629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948DF-6449-4594-8129-6859F9CCEE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267" y="990600"/>
            <a:ext cx="7772400" cy="533400"/>
          </a:xfrm>
        </p:spPr>
        <p:txBody>
          <a:bodyPr/>
          <a:lstStyle/>
          <a:p>
            <a:pPr algn="l"/>
            <a:r>
              <a:rPr lang="en-CA" sz="2800" dirty="0"/>
              <a:t>ACED Communication Decision-Making Tool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0D8A56-E69E-45F6-87AC-A904FE2ABF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7772400" cy="4038600"/>
          </a:xfrm>
        </p:spPr>
        <p:txBody>
          <a:bodyPr/>
          <a:lstStyle/>
          <a:p>
            <a:pPr marL="0" indent="0">
              <a:buNone/>
            </a:pPr>
            <a:r>
              <a:rPr lang="en-CA" sz="2000" b="1" dirty="0">
                <a:solidFill>
                  <a:schemeClr val="tx1"/>
                </a:solidFill>
                <a:latin typeface="+mn-lt"/>
              </a:rPr>
              <a:t>Five Broad Topic Areas in Development:</a:t>
            </a:r>
          </a:p>
          <a:p>
            <a:pPr marL="0" indent="0">
              <a:buNone/>
            </a:pPr>
            <a:endParaRPr lang="en-CA" sz="1200" b="1" dirty="0">
              <a:solidFill>
                <a:schemeClr val="tx1"/>
              </a:solidFill>
              <a:latin typeface="+mn-lt"/>
            </a:endParaRPr>
          </a:p>
          <a:p>
            <a:pPr marL="457200" indent="-457200">
              <a:buAutoNum type="arabicPeriod"/>
            </a:pPr>
            <a:r>
              <a:rPr lang="en-CA" sz="2000" dirty="0">
                <a:solidFill>
                  <a:schemeClr val="tx1"/>
                </a:solidFill>
                <a:latin typeface="+mn-lt"/>
              </a:rPr>
              <a:t>What is your current work situation? Why are you thinking about sharing personal health information at work? (asking yourself some hard questions)</a:t>
            </a:r>
          </a:p>
          <a:p>
            <a:pPr marL="457200" indent="-457200">
              <a:buAutoNum type="arabicPeriod"/>
            </a:pPr>
            <a:r>
              <a:rPr lang="en-CA" sz="2000" dirty="0">
                <a:solidFill>
                  <a:schemeClr val="tx1"/>
                </a:solidFill>
                <a:latin typeface="+mn-lt"/>
              </a:rPr>
              <a:t>What are your goals in sharing or not sharing information?</a:t>
            </a:r>
          </a:p>
          <a:p>
            <a:pPr marL="457200" indent="-457200">
              <a:buAutoNum type="arabicPeriod"/>
            </a:pPr>
            <a:r>
              <a:rPr lang="en-CA" sz="2000" dirty="0">
                <a:solidFill>
                  <a:schemeClr val="tx1"/>
                </a:solidFill>
                <a:latin typeface="+mn-lt"/>
              </a:rPr>
              <a:t>What matters to you? What do you need to understand about yourself in making a decision?</a:t>
            </a:r>
          </a:p>
          <a:p>
            <a:pPr marL="457200" indent="-457200">
              <a:buAutoNum type="arabicPeriod"/>
            </a:pPr>
            <a:r>
              <a:rPr lang="en-CA" sz="2000" dirty="0">
                <a:solidFill>
                  <a:schemeClr val="tx1"/>
                </a:solidFill>
                <a:latin typeface="+mn-lt"/>
              </a:rPr>
              <a:t>What do you need to consider about your job and your organization?</a:t>
            </a:r>
          </a:p>
          <a:p>
            <a:pPr marL="457200" indent="-457200">
              <a:buAutoNum type="arabicPeriod"/>
            </a:pPr>
            <a:r>
              <a:rPr lang="en-CA" sz="2000" dirty="0">
                <a:solidFill>
                  <a:schemeClr val="tx1"/>
                </a:solidFill>
                <a:latin typeface="+mn-lt"/>
              </a:rPr>
              <a:t>When should you say something? What do you need to think about now and in the future?</a:t>
            </a:r>
          </a:p>
          <a:p>
            <a:pPr marL="0" lvl="1" indent="0">
              <a:lnSpc>
                <a:spcPct val="100000"/>
              </a:lnSpc>
              <a:spcBef>
                <a:spcPts val="1200"/>
              </a:spcBef>
            </a:pPr>
            <a:endParaRPr lang="en-US" sz="2400" dirty="0">
              <a:solidFill>
                <a:schemeClr val="tx1"/>
              </a:solidFill>
            </a:endParaRPr>
          </a:p>
          <a:p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A6ED60-C924-4D25-8EBB-E21914B15B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10"/>
          <a:stretch/>
        </p:blipFill>
        <p:spPr>
          <a:xfrm flipV="1">
            <a:off x="4539231" y="4352"/>
            <a:ext cx="4604769" cy="1032392"/>
          </a:xfrm>
          <a:prstGeom prst="rect">
            <a:avLst/>
          </a:prstGeom>
        </p:spPr>
      </p:pic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A44138CE-90EE-46FF-B3F3-C9D6A2DDFF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403516"/>
            <a:ext cx="1112904" cy="321332"/>
          </a:xfrm>
          <a:prstGeom prst="rect">
            <a:avLst/>
          </a:prstGeom>
        </p:spPr>
      </p:pic>
      <p:pic>
        <p:nvPicPr>
          <p:cNvPr id="7" name="Picture 6" descr="iwh_logo_blue_with_tagline_cmyk">
            <a:extLst>
              <a:ext uri="{FF2B5EF4-FFF2-40B4-BE49-F238E27FC236}">
                <a16:creationId xmlns:a16="http://schemas.microsoft.com/office/drawing/2014/main" id="{CD17AE7B-D4D7-4472-B30B-2E237D0839CF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469466"/>
            <a:ext cx="1447800" cy="2492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526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948DF-6449-4594-8129-6859F9CCEE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6179" y="1175644"/>
            <a:ext cx="7666104" cy="875402"/>
          </a:xfrm>
          <a:noFill/>
        </p:spPr>
        <p:txBody>
          <a:bodyPr/>
          <a:lstStyle/>
          <a:p>
            <a:r>
              <a:rPr lang="en-CA" sz="2800" b="1" i="0" u="none" strike="noStrike" dirty="0">
                <a:effectLst/>
                <a:latin typeface="Arial" panose="020B0604020202020204" pitchFamily="34" charset="0"/>
              </a:rPr>
              <a:t>Questions? Comments?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​</a:t>
            </a:r>
            <a:r>
              <a:rPr lang="en-US" sz="2800" dirty="0">
                <a:latin typeface="Segoe UI" panose="020B0502040204020203" pitchFamily="34" charset="0"/>
              </a:rPr>
              <a:t> </a:t>
            </a:r>
            <a:br>
              <a:rPr lang="en-US" sz="2800" dirty="0">
                <a:latin typeface="Segoe UI" panose="020B0502040204020203" pitchFamily="34" charset="0"/>
              </a:rPr>
            </a:br>
            <a:r>
              <a:rPr lang="en-CA" sz="2800" b="1" i="0" u="none" strike="noStrike" dirty="0">
                <a:effectLst/>
                <a:latin typeface="Arial" panose="020B0604020202020204" pitchFamily="34" charset="0"/>
              </a:rPr>
              <a:t>Interested in getting involved?</a:t>
            </a:r>
            <a:endParaRPr lang="en-CA" sz="2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A6ED60-C924-4D25-8EBB-E21914B15B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10"/>
          <a:stretch/>
        </p:blipFill>
        <p:spPr>
          <a:xfrm flipV="1">
            <a:off x="4539231" y="4352"/>
            <a:ext cx="4604769" cy="1032392"/>
          </a:xfrm>
          <a:prstGeom prst="rect">
            <a:avLst/>
          </a:prstGeom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11E3D7BD-BC8F-4F05-8540-8BDAE9F976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403516"/>
            <a:ext cx="1112904" cy="321332"/>
          </a:xfrm>
          <a:prstGeom prst="rect">
            <a:avLst/>
          </a:prstGeom>
        </p:spPr>
      </p:pic>
      <p:pic>
        <p:nvPicPr>
          <p:cNvPr id="13" name="Picture 12" descr="iwh_logo_blue_with_tagline_cmyk">
            <a:extLst>
              <a:ext uri="{FF2B5EF4-FFF2-40B4-BE49-F238E27FC236}">
                <a16:creationId xmlns:a16="http://schemas.microsoft.com/office/drawing/2014/main" id="{42621C0F-687D-4E57-BE9E-3F0000B3381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469466"/>
            <a:ext cx="1447800" cy="24929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BA438985-F09A-4B9B-9D2D-2E3BC7D1A5E7}"/>
              </a:ext>
            </a:extLst>
          </p:cNvPr>
          <p:cNvSpPr txBox="1">
            <a:spLocks/>
          </p:cNvSpPr>
          <p:nvPr/>
        </p:nvSpPr>
        <p:spPr bwMode="auto">
          <a:xfrm>
            <a:off x="500631" y="2362200"/>
            <a:ext cx="807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defRPr sz="1800" baseline="0">
                <a:solidFill>
                  <a:schemeClr val="bg1"/>
                </a:solidFill>
                <a:latin typeface="Rockwell" pitchFamily="18" charset="0"/>
                <a:ea typeface="+mn-ea"/>
                <a:cs typeface="+mn-cs"/>
              </a:defRPr>
            </a:lvl1pPr>
            <a:lvl2pPr marL="557213" indent="-214313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rgbClr val="656565"/>
                </a:solidFill>
                <a:latin typeface="+mn-lt"/>
                <a:ea typeface="+mn-ea"/>
              </a:defRPr>
            </a:lvl2pPr>
            <a:lvl3pPr marL="814388" indent="-17145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rgbClr val="656565"/>
                </a:solidFill>
                <a:latin typeface="+mn-lt"/>
                <a:ea typeface="+mn-ea"/>
              </a:defRPr>
            </a:lvl3pPr>
            <a:lvl4pPr marL="1071563" indent="-17145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656565"/>
                </a:solidFill>
                <a:latin typeface="+mn-lt"/>
                <a:ea typeface="+mn-ea"/>
              </a:defRPr>
            </a:lvl4pPr>
            <a:lvl5pPr marL="1328738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56565"/>
                </a:solidFill>
                <a:latin typeface="+mn-lt"/>
                <a:ea typeface="+mn-ea"/>
              </a:defRPr>
            </a:lvl5pPr>
            <a:lvl6pPr marL="1671638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56565"/>
                </a:solidFill>
                <a:latin typeface="+mn-lt"/>
                <a:ea typeface="+mn-ea"/>
              </a:defRPr>
            </a:lvl6pPr>
            <a:lvl7pPr marL="2014538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56565"/>
                </a:solidFill>
                <a:latin typeface="+mn-lt"/>
                <a:ea typeface="+mn-ea"/>
              </a:defRPr>
            </a:lvl7pPr>
            <a:lvl8pPr marL="2357438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56565"/>
                </a:solidFill>
                <a:latin typeface="+mn-lt"/>
                <a:ea typeface="+mn-ea"/>
              </a:defRPr>
            </a:lvl8pPr>
            <a:lvl9pPr marL="2700338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56565"/>
                </a:solidFill>
                <a:latin typeface="+mn-lt"/>
                <a:ea typeface="+mn-ea"/>
              </a:defRPr>
            </a:lvl9pPr>
          </a:lstStyle>
          <a:p>
            <a:pPr algn="ctr" eaLnBrk="1" hangingPunct="1"/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</a:rPr>
              <a:t>​</a:t>
            </a:r>
            <a:r>
              <a:rPr lang="en-CA" sz="2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 our website:</a:t>
            </a:r>
            <a:r>
              <a:rPr lang="en-US" sz="2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 </a:t>
            </a:r>
            <a:r>
              <a:rPr lang="en-US" sz="2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https://aced.iwh.on.ca/</a:t>
            </a: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/>
            <a:endParaRPr lang="en-CA" kern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/>
            <a:endParaRPr lang="en-CA" kern="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eaLnBrk="1" hangingPunct="1">
              <a:spcBef>
                <a:spcPts val="1200"/>
              </a:spcBef>
            </a:pPr>
            <a:endParaRPr lang="en-US" kern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639483-906D-4C1F-B773-15673E5E55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5115" y="2971800"/>
            <a:ext cx="6413770" cy="327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3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948DF-6449-4594-8129-6859F9CCEE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05057"/>
            <a:ext cx="7772400" cy="533400"/>
          </a:xfrm>
        </p:spPr>
        <p:txBody>
          <a:bodyPr/>
          <a:lstStyle/>
          <a:p>
            <a:r>
              <a:rPr lang="en-CA" sz="2800" dirty="0"/>
              <a:t>ACED Team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A6ED60-C924-4D25-8EBB-E21914B15B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10"/>
          <a:stretch/>
        </p:blipFill>
        <p:spPr>
          <a:xfrm flipV="1">
            <a:off x="4539231" y="4352"/>
            <a:ext cx="4604769" cy="1032392"/>
          </a:xfrm>
          <a:prstGeom prst="rect">
            <a:avLst/>
          </a:prstGeom>
        </p:spPr>
      </p:pic>
      <p:pic>
        <p:nvPicPr>
          <p:cNvPr id="4" name="Picture 3" descr="iwh_logo_blue_with_tagline_cmyk">
            <a:extLst>
              <a:ext uri="{FF2B5EF4-FFF2-40B4-BE49-F238E27FC236}">
                <a16:creationId xmlns:a16="http://schemas.microsoft.com/office/drawing/2014/main" id="{25488706-86A4-4DC3-9BB6-BC56AEAAF59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469466"/>
            <a:ext cx="1447800" cy="249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B78E0EA8-B7EC-4239-B9C4-8A7726A6B1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403516"/>
            <a:ext cx="1112904" cy="321332"/>
          </a:xfrm>
          <a:prstGeom prst="rect">
            <a:avLst/>
          </a:prstGeom>
        </p:spPr>
      </p:pic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D5A4641C-90CF-44DB-B0E0-BB1A60C10A9E}"/>
              </a:ext>
            </a:extLst>
          </p:cNvPr>
          <p:cNvSpPr txBox="1">
            <a:spLocks/>
          </p:cNvSpPr>
          <p:nvPr/>
        </p:nvSpPr>
        <p:spPr bwMode="auto">
          <a:xfrm>
            <a:off x="461683" y="1600590"/>
            <a:ext cx="4038600" cy="585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defRPr sz="1800" baseline="0">
                <a:solidFill>
                  <a:schemeClr val="bg1"/>
                </a:solidFill>
                <a:latin typeface="Rockwell" pitchFamily="18" charset="0"/>
                <a:ea typeface="+mn-ea"/>
                <a:cs typeface="+mn-cs"/>
              </a:defRPr>
            </a:lvl1pPr>
            <a:lvl2pPr marL="557213" indent="-214313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rgbClr val="656565"/>
                </a:solidFill>
                <a:latin typeface="+mn-lt"/>
                <a:ea typeface="+mn-ea"/>
              </a:defRPr>
            </a:lvl2pPr>
            <a:lvl3pPr marL="814388" indent="-17145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rgbClr val="656565"/>
                </a:solidFill>
                <a:latin typeface="+mn-lt"/>
                <a:ea typeface="+mn-ea"/>
              </a:defRPr>
            </a:lvl3pPr>
            <a:lvl4pPr marL="1071563" indent="-17145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656565"/>
                </a:solidFill>
                <a:latin typeface="+mn-lt"/>
                <a:ea typeface="+mn-ea"/>
              </a:defRPr>
            </a:lvl4pPr>
            <a:lvl5pPr marL="1328738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56565"/>
                </a:solidFill>
                <a:latin typeface="+mn-lt"/>
                <a:ea typeface="+mn-ea"/>
              </a:defRPr>
            </a:lvl5pPr>
            <a:lvl6pPr marL="1671638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56565"/>
                </a:solidFill>
                <a:latin typeface="+mn-lt"/>
                <a:ea typeface="+mn-ea"/>
              </a:defRPr>
            </a:lvl6pPr>
            <a:lvl7pPr marL="2014538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56565"/>
                </a:solidFill>
                <a:latin typeface="+mn-lt"/>
                <a:ea typeface="+mn-ea"/>
              </a:defRPr>
            </a:lvl7pPr>
            <a:lvl8pPr marL="2357438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56565"/>
                </a:solidFill>
                <a:latin typeface="+mn-lt"/>
                <a:ea typeface="+mn-ea"/>
              </a:defRPr>
            </a:lvl8pPr>
            <a:lvl9pPr marL="2700338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56565"/>
                </a:solidFill>
                <a:latin typeface="+mn-lt"/>
                <a:ea typeface="+mn-ea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CA" sz="2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Director: Monique Gignac</a:t>
            </a:r>
            <a:endParaRPr lang="en-US" sz="2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43B28F82-74AB-4DF1-A095-5D9EFCC4C698}"/>
              </a:ext>
            </a:extLst>
          </p:cNvPr>
          <p:cNvSpPr txBox="1">
            <a:spLocks/>
          </p:cNvSpPr>
          <p:nvPr/>
        </p:nvSpPr>
        <p:spPr>
          <a:xfrm>
            <a:off x="457201" y="2112887"/>
            <a:ext cx="2743200" cy="342900"/>
          </a:xfrm>
          <a:prstGeom prst="rect">
            <a:avLst/>
          </a:prstGeom>
        </p:spPr>
        <p:txBody>
          <a:bodyPr vert="horz" wrap="square" lIns="0" tIns="0" rIns="0" bIns="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CA" sz="1800" b="1" dirty="0"/>
              <a:t>Research Team</a:t>
            </a:r>
            <a:r>
              <a:rPr lang="en-CA" sz="1350" b="1" dirty="0"/>
              <a:t>:</a:t>
            </a:r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8EEB5ACD-BD6F-4C86-A851-8A452F2FB993}"/>
              </a:ext>
            </a:extLst>
          </p:cNvPr>
          <p:cNvSpPr txBox="1">
            <a:spLocks/>
          </p:cNvSpPr>
          <p:nvPr/>
        </p:nvSpPr>
        <p:spPr>
          <a:xfrm>
            <a:off x="457201" y="2590800"/>
            <a:ext cx="3276600" cy="2167288"/>
          </a:xfrm>
          <a:prstGeom prst="rect">
            <a:avLst/>
          </a:prstGeom>
        </p:spPr>
        <p:txBody>
          <a:bodyPr vert="horz" wrap="square" lIns="0" tIns="0" rIns="0" bIns="0" numCol="2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0"/>
              </a:spcBef>
              <a:buNone/>
            </a:pPr>
            <a:r>
              <a:rPr lang="en-CA" sz="1600" dirty="0"/>
              <a:t>Dorcas Beaton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None/>
            </a:pPr>
            <a:r>
              <a:rPr lang="en-CA" sz="1600" dirty="0"/>
              <a:t>Curtis Breslin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CA" sz="1600" dirty="0"/>
              <a:t>Renée-Louise 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CA" sz="1600" dirty="0"/>
              <a:t>   Franche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None/>
            </a:pPr>
            <a:r>
              <a:rPr lang="en-CA" sz="1600" dirty="0"/>
              <a:t>Emma Irvin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None/>
            </a:pPr>
            <a:r>
              <a:rPr lang="en-CA" sz="1600" dirty="0"/>
              <a:t>Arif Jetha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None/>
            </a:pPr>
            <a:r>
              <a:rPr lang="en-CA" sz="1600" dirty="0"/>
              <a:t>Joy MacDermid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None/>
            </a:pPr>
            <a:r>
              <a:rPr lang="en-CA" sz="1600" dirty="0"/>
              <a:t>Ron Saunders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None/>
            </a:pPr>
            <a:endParaRPr lang="en-CA" sz="1600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None/>
            </a:pPr>
            <a:r>
              <a:rPr lang="en-CA" sz="1600" dirty="0"/>
              <a:t>William Shaw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None/>
            </a:pPr>
            <a:r>
              <a:rPr lang="en-CA" sz="1600" dirty="0"/>
              <a:t>Peter Smith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None/>
            </a:pPr>
            <a:r>
              <a:rPr lang="en-CA" sz="1600" dirty="0"/>
              <a:t>Aaron Thompson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None/>
            </a:pPr>
            <a:r>
              <a:rPr lang="en-CA" sz="1600" dirty="0"/>
              <a:t>Emile Tompa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None/>
            </a:pPr>
            <a:r>
              <a:rPr lang="en-CA" sz="1600" dirty="0"/>
              <a:t>Dwayne Van Eerd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None/>
            </a:pPr>
            <a:r>
              <a:rPr lang="en-CA" sz="1600" dirty="0"/>
              <a:t>Julie Bowring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None/>
            </a:pPr>
            <a:r>
              <a:rPr lang="en-CA" sz="1600" dirty="0"/>
              <a:t>Sabrina Tonima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None/>
            </a:pPr>
            <a:r>
              <a:rPr lang="en-CA" sz="1600" dirty="0"/>
              <a:t>Sara Macdonald</a:t>
            </a:r>
            <a:endParaRPr lang="en-US" sz="1600" dirty="0"/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F9938ABC-7262-4894-9A31-2E2FB8ABB736}"/>
              </a:ext>
            </a:extLst>
          </p:cNvPr>
          <p:cNvSpPr txBox="1">
            <a:spLocks/>
          </p:cNvSpPr>
          <p:nvPr/>
        </p:nvSpPr>
        <p:spPr>
          <a:xfrm>
            <a:off x="4196380" y="2094443"/>
            <a:ext cx="2743200" cy="299328"/>
          </a:xfrm>
          <a:prstGeom prst="rect">
            <a:avLst/>
          </a:prstGeom>
        </p:spPr>
        <p:txBody>
          <a:bodyPr vert="horz" wrap="square" lIns="0" tIns="0" rIns="0" bIns="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CA" sz="1800" b="1" dirty="0"/>
              <a:t>Partners: </a:t>
            </a:r>
          </a:p>
        </p:txBody>
      </p:sp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B27AF82F-8E72-49C3-AFB5-8E9ABFED495B}"/>
              </a:ext>
            </a:extLst>
          </p:cNvPr>
          <p:cNvSpPr txBox="1">
            <a:spLocks/>
          </p:cNvSpPr>
          <p:nvPr/>
        </p:nvSpPr>
        <p:spPr>
          <a:xfrm>
            <a:off x="4196380" y="2566428"/>
            <a:ext cx="4495799" cy="2508238"/>
          </a:xfrm>
          <a:prstGeom prst="rect">
            <a:avLst/>
          </a:prstGeom>
        </p:spPr>
        <p:txBody>
          <a:bodyPr vert="horz" wrap="square" lIns="0" tIns="0" rIns="0" bIns="0" numCol="2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Institute for Work &amp; Health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Arthritis Society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Crohn’s &amp; Colitis Canada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Mindful Employer Canada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Ontario Ministry of Labour, Training &amp; Skills Development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Realize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University of Toronto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Canadian Mental Health Association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Workplace Strategies for Mental Health 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Multiple Sclerosis Society of Canada</a:t>
            </a:r>
          </a:p>
        </p:txBody>
      </p:sp>
      <p:pic>
        <p:nvPicPr>
          <p:cNvPr id="19" name="Content Placeholder 5">
            <a:extLst>
              <a:ext uri="{FF2B5EF4-FFF2-40B4-BE49-F238E27FC236}">
                <a16:creationId xmlns:a16="http://schemas.microsoft.com/office/drawing/2014/main" id="{AC2BC828-2BB2-4981-9EE5-BF633B38844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1" y="5464113"/>
            <a:ext cx="5705444" cy="249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Content Placeholder 6">
            <a:extLst>
              <a:ext uri="{FF2B5EF4-FFF2-40B4-BE49-F238E27FC236}">
                <a16:creationId xmlns:a16="http://schemas.microsoft.com/office/drawing/2014/main" id="{7D2ED961-BD22-446C-A151-BE034694D56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9400" y="4784028"/>
            <a:ext cx="1574722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851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948DF-6449-4594-8129-6859F9CCEE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179" y="1002254"/>
            <a:ext cx="7772400" cy="533400"/>
          </a:xfrm>
        </p:spPr>
        <p:txBody>
          <a:bodyPr/>
          <a:lstStyle/>
          <a:p>
            <a:r>
              <a:rPr lang="en-CA" sz="2800" dirty="0"/>
              <a:t>Working with a Chronic, Episodic Condition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0D8A56-E69E-45F6-87AC-A904FE2ABF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676400"/>
            <a:ext cx="7772400" cy="4038600"/>
          </a:xfrm>
        </p:spPr>
        <p:txBody>
          <a:bodyPr/>
          <a:lstStyle/>
          <a:p>
            <a:pPr marL="0" lvl="0" indent="0">
              <a:lnSpc>
                <a:spcPct val="107000"/>
              </a:lnSpc>
              <a:spcBef>
                <a:spcPts val="600"/>
              </a:spcBef>
              <a:buNone/>
            </a:pPr>
            <a:r>
              <a:rPr lang="en-CA" sz="20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Decisions whether to disclose health information at work are often stressful and complex</a:t>
            </a:r>
            <a:r>
              <a:rPr lang="en-CA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en-CA" sz="2000" dirty="0">
                <a:solidFill>
                  <a:schemeClr val="tx1"/>
                </a:solidFill>
                <a:latin typeface="+mn-lt"/>
              </a:rPr>
              <a:t>Many workers: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CA" sz="2000" dirty="0">
                <a:solidFill>
                  <a:schemeClr val="tx1"/>
                </a:solidFill>
              </a:rPr>
              <a:t>Are not familiar with privacy legislation that</a:t>
            </a:r>
            <a:r>
              <a:rPr lang="en-CA" sz="2000" b="1" dirty="0">
                <a:solidFill>
                  <a:schemeClr val="tx1"/>
                </a:solidFill>
              </a:rPr>
              <a:t> </a:t>
            </a:r>
            <a:r>
              <a:rPr lang="en-CA" sz="2000" dirty="0">
                <a:solidFill>
                  <a:schemeClr val="tx1"/>
                </a:solidFill>
              </a:rPr>
              <a:t>protects them from having to disclose disease diagnoses and symptoms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CA" sz="2000" dirty="0">
                <a:solidFill>
                  <a:schemeClr val="tx1"/>
                </a:solidFill>
              </a:rPr>
              <a:t>Are unsure how to talk about health needs or how to focus on job-related activity limitations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en-CA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Workplace representatives who provide support highlight: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CA" sz="2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Challenges related to workplace cultures, misgivings about others involved in communication-support processes, and conditions when workers choose not to share health needs but workplace performance and interactions are affected </a:t>
            </a:r>
          </a:p>
          <a:p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A6ED60-C924-4D25-8EBB-E21914B15B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10"/>
          <a:stretch/>
        </p:blipFill>
        <p:spPr>
          <a:xfrm flipV="1">
            <a:off x="4539231" y="4352"/>
            <a:ext cx="4604769" cy="1032392"/>
          </a:xfrm>
          <a:prstGeom prst="rect">
            <a:avLst/>
          </a:prstGeom>
        </p:spPr>
      </p:pic>
      <p:pic>
        <p:nvPicPr>
          <p:cNvPr id="4" name="Picture 3" descr="iwh_logo_blue_with_tagline_cmyk">
            <a:extLst>
              <a:ext uri="{FF2B5EF4-FFF2-40B4-BE49-F238E27FC236}">
                <a16:creationId xmlns:a16="http://schemas.microsoft.com/office/drawing/2014/main" id="{25488706-86A4-4DC3-9BB6-BC56AEAAF59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469466"/>
            <a:ext cx="1447800" cy="249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B78E0EA8-B7EC-4239-B9C4-8A7726A6B1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403516"/>
            <a:ext cx="1112904" cy="32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03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948DF-6449-4594-8129-6859F9CCEE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267" y="1066800"/>
            <a:ext cx="7772400" cy="533400"/>
          </a:xfrm>
        </p:spPr>
        <p:txBody>
          <a:bodyPr/>
          <a:lstStyle/>
          <a:p>
            <a:pPr algn="l"/>
            <a:r>
              <a:rPr lang="en-CA" sz="2800" dirty="0"/>
              <a:t>Working with a Chronic, Episodic Condition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0D8A56-E69E-45F6-87AC-A904FE2ABF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2133600"/>
            <a:ext cx="5029200" cy="3733800"/>
          </a:xfrm>
        </p:spPr>
        <p:txBody>
          <a:bodyPr/>
          <a:lstStyle/>
          <a:p>
            <a:pPr marL="0" lvl="0" indent="0">
              <a:lnSpc>
                <a:spcPct val="107000"/>
              </a:lnSpc>
              <a:spcBef>
                <a:spcPts val="600"/>
              </a:spcBef>
              <a:buNone/>
            </a:pPr>
            <a:r>
              <a:rPr lang="en-CA" sz="20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Bottom lines: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CA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Workers want guidance on whether to communicate, their options, and what, when and how to share information.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CA" sz="20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A</a:t>
            </a:r>
            <a:r>
              <a:rPr lang="en-CA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consistent and comprehensive approach to assessing job demands and support needs is needed</a:t>
            </a:r>
          </a:p>
          <a:p>
            <a:pPr marL="0" lvl="0" indent="0">
              <a:lnSpc>
                <a:spcPct val="107000"/>
              </a:lnSpc>
              <a:spcBef>
                <a:spcPts val="600"/>
              </a:spcBef>
              <a:buNone/>
            </a:pPr>
            <a:endParaRPr lang="en-CA" sz="20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A6ED60-C924-4D25-8EBB-E21914B15B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10"/>
          <a:stretch/>
        </p:blipFill>
        <p:spPr>
          <a:xfrm flipV="1">
            <a:off x="4539231" y="4352"/>
            <a:ext cx="4604769" cy="1032392"/>
          </a:xfrm>
          <a:prstGeom prst="rect">
            <a:avLst/>
          </a:prstGeom>
        </p:spPr>
      </p:pic>
      <p:pic>
        <p:nvPicPr>
          <p:cNvPr id="4" name="Picture 3" descr="Image result for resources">
            <a:hlinkClick r:id="rId4" tgtFrame="&quot;_blank&quot;"/>
            <a:extLst>
              <a:ext uri="{FF2B5EF4-FFF2-40B4-BE49-F238E27FC236}">
                <a16:creationId xmlns:a16="http://schemas.microsoft.com/office/drawing/2014/main" id="{DEA2AC2B-8E10-4683-ADC4-22FFB10181FB}"/>
              </a:ext>
            </a:extLst>
          </p:cNvPr>
          <p:cNvPicPr/>
          <p:nvPr/>
        </p:nvPicPr>
        <p:blipFill rotWithShape="1">
          <a:blip r:embed="rId5" cstate="print">
            <a:alphaModFix/>
          </a:blip>
          <a:srcRect r="-2" b="5911"/>
          <a:stretch/>
        </p:blipFill>
        <p:spPr bwMode="auto">
          <a:xfrm>
            <a:off x="5791200" y="1697910"/>
            <a:ext cx="2813222" cy="2514600"/>
          </a:xfrm>
          <a:prstGeom prst="rect">
            <a:avLst/>
          </a:prstGeom>
          <a:noFill/>
          <a:effectLst>
            <a:softEdge rad="533400"/>
          </a:effectLst>
        </p:spPr>
      </p:pic>
      <p:pic>
        <p:nvPicPr>
          <p:cNvPr id="8" name="Picture 7" descr="http://www.corporatelivewire.com/image_thumb.php?w=350&amp;h=10000&amp;img=images/stories/266/944184679.jpg">
            <a:extLst>
              <a:ext uri="{FF2B5EF4-FFF2-40B4-BE49-F238E27FC236}">
                <a16:creationId xmlns:a16="http://schemas.microsoft.com/office/drawing/2014/main" id="{908E470C-14B1-4450-A042-3E29E3E99DA7}"/>
              </a:ext>
            </a:extLst>
          </p:cNvPr>
          <p:cNvPicPr/>
          <p:nvPr/>
        </p:nvPicPr>
        <p:blipFill rotWithShape="1">
          <a:blip r:embed="rId6" cstate="print"/>
          <a:srcRect r="1558" b="-1"/>
          <a:stretch/>
        </p:blipFill>
        <p:spPr bwMode="auto">
          <a:xfrm>
            <a:off x="5867400" y="3657600"/>
            <a:ext cx="2428008" cy="2667000"/>
          </a:xfrm>
          <a:prstGeom prst="rect">
            <a:avLst/>
          </a:prstGeom>
          <a:noFill/>
          <a:effectLst>
            <a:softEdge rad="533400"/>
          </a:effectLst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C89CB7A7-3FA6-4413-A00C-E16EEDE5058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403516"/>
            <a:ext cx="1112904" cy="321332"/>
          </a:xfrm>
          <a:prstGeom prst="rect">
            <a:avLst/>
          </a:prstGeom>
        </p:spPr>
      </p:pic>
      <p:pic>
        <p:nvPicPr>
          <p:cNvPr id="7" name="Picture 6" descr="iwh_logo_blue_with_tagline_cmyk">
            <a:extLst>
              <a:ext uri="{FF2B5EF4-FFF2-40B4-BE49-F238E27FC236}">
                <a16:creationId xmlns:a16="http://schemas.microsoft.com/office/drawing/2014/main" id="{04E021BC-E620-4C35-81A7-A620F5CE889E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469466"/>
            <a:ext cx="1447800" cy="2492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462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948DF-6449-4594-8129-6859F9CCEE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267" y="685800"/>
            <a:ext cx="7772400" cy="609600"/>
          </a:xfrm>
        </p:spPr>
        <p:txBody>
          <a:bodyPr/>
          <a:lstStyle/>
          <a:p>
            <a:pPr algn="l"/>
            <a:r>
              <a:rPr lang="en-CA" sz="2800" dirty="0"/>
              <a:t>ACED Activities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0D8A56-E69E-45F6-87AC-A904FE2ABF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524000"/>
            <a:ext cx="7772400" cy="43434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b="1" dirty="0">
                <a:solidFill>
                  <a:schemeClr val="tx1"/>
                </a:solidFill>
                <a:latin typeface="+mn-lt"/>
              </a:rPr>
              <a:t>Resource Scan </a:t>
            </a:r>
            <a:r>
              <a:rPr lang="en-CA" sz="2000" dirty="0">
                <a:solidFill>
                  <a:schemeClr val="tx1"/>
                </a:solidFill>
                <a:latin typeface="+mn-lt"/>
              </a:rPr>
              <a:t>of existing publicly available materials providing advice related to disclosure and workplace accommodations</a:t>
            </a:r>
          </a:p>
          <a:p>
            <a:endParaRPr lang="en-CA" sz="9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b="1" dirty="0">
                <a:solidFill>
                  <a:schemeClr val="tx1"/>
                </a:solidFill>
                <a:latin typeface="+mn-lt"/>
              </a:rPr>
              <a:t>New Research </a:t>
            </a:r>
          </a:p>
          <a:p>
            <a:pPr marL="0" indent="0">
              <a:buNone/>
            </a:pPr>
            <a:r>
              <a:rPr lang="en-CA" sz="2000" dirty="0">
                <a:solidFill>
                  <a:schemeClr val="tx1"/>
                </a:solidFill>
                <a:latin typeface="+mn-lt"/>
              </a:rPr>
              <a:t>	- Two large surveys n ~ 1600 &amp; 3,000</a:t>
            </a:r>
          </a:p>
          <a:p>
            <a:pPr marL="0" indent="0">
              <a:buNone/>
            </a:pPr>
            <a:r>
              <a:rPr lang="en-CA" sz="2000" dirty="0">
                <a:solidFill>
                  <a:schemeClr val="tx1"/>
                </a:solidFill>
                <a:latin typeface="+mn-lt"/>
              </a:rPr>
              <a:t>	- Focus groups with older workers</a:t>
            </a:r>
          </a:p>
          <a:p>
            <a:pPr marL="0" indent="0">
              <a:buNone/>
            </a:pPr>
            <a:r>
              <a:rPr lang="en-CA" sz="2000" dirty="0">
                <a:solidFill>
                  <a:schemeClr val="tx1"/>
                </a:solidFill>
                <a:latin typeface="+mn-lt"/>
              </a:rPr>
              <a:t>	- One-to-one interviews with workplace representatives 	  	providing support (e.g., including supervisors, HR, union 	representatives, labour lawyers)</a:t>
            </a:r>
          </a:p>
          <a:p>
            <a:pPr marL="0" indent="0">
              <a:buNone/>
            </a:pPr>
            <a:r>
              <a:rPr lang="en-CA" sz="2000" dirty="0">
                <a:solidFill>
                  <a:schemeClr val="tx1"/>
                </a:solidFill>
                <a:latin typeface="+mn-lt"/>
              </a:rPr>
              <a:t>	- student practicum opportunities</a:t>
            </a:r>
          </a:p>
          <a:p>
            <a:endParaRPr lang="en-US" sz="900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r>
              <a:rPr lang="en-US" sz="9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Gignac, M.A.M</a:t>
            </a:r>
            <a:r>
              <a:rPr lang="en-US" sz="900" b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r>
              <a:rPr lang="en-US" sz="9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, Bowring, J., Jetha, A., Beaton, D.E., Breslin, F.C., Franche, R.-L., et al., (2020). Disclosure, privacy and workplace accommodation of episodic disabilities: Organizational perspectives on disability communication-support processes to sustain employment. </a:t>
            </a:r>
            <a:r>
              <a:rPr lang="en-US" sz="900" i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Journal of Occupational Rehabilitation. </a:t>
            </a:r>
            <a:r>
              <a:rPr lang="en-US" sz="900" i="1" u="sng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https://doi.org/10.1007/s10926-020-09901-2</a:t>
            </a:r>
            <a:endParaRPr lang="en-US" sz="900" i="1" u="sng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endParaRPr lang="en-US" sz="900" i="1" u="sng" dirty="0">
              <a:solidFill>
                <a:schemeClr val="tx1"/>
              </a:solidFill>
              <a:latin typeface="+mn-lt"/>
            </a:endParaRPr>
          </a:p>
          <a:p>
            <a:r>
              <a:rPr lang="en-US" sz="9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Gignac, M.A.M., Jetha, A., Martin Ginis, K.A., Ibrahim, S. (2020). Does it matter what your reasons are when deciding to disclose (or not disclose) a disability at work? The association of workers’ approach and avoidance goals with perceived positive and negative workplace outcomes. Under review.</a:t>
            </a:r>
          </a:p>
          <a:p>
            <a:endParaRPr lang="en-US" sz="900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r>
              <a:rPr lang="en-US" sz="9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Van Eerd, D., Bowring, J., Jetha, A., Breslin, F. C</a:t>
            </a:r>
            <a:r>
              <a:rPr lang="en-US" sz="9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., Gignac, M. A. M. (2020</a:t>
            </a:r>
            <a:r>
              <a:rPr lang="en-US" sz="9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). Online resources supporting workers with chronic episodic disabilities: An environmental scan. </a:t>
            </a:r>
            <a:r>
              <a:rPr lang="en-US" sz="9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International Journal of Workplace Health Management</a:t>
            </a:r>
            <a:r>
              <a:rPr lang="en-US" sz="9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 Revise and resubmit.</a:t>
            </a:r>
            <a:endParaRPr lang="en-CA" sz="900" dirty="0">
              <a:effectLst/>
              <a:latin typeface="+mn-lt"/>
              <a:ea typeface="Times New Roman" panose="02020603050405020304" pitchFamily="18" charset="0"/>
            </a:endParaRPr>
          </a:p>
          <a:p>
            <a:endParaRPr lang="en-CA" sz="900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endParaRPr lang="en-CA" sz="9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A6ED60-C924-4D25-8EBB-E21914B15B9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10"/>
          <a:stretch/>
        </p:blipFill>
        <p:spPr>
          <a:xfrm flipV="1">
            <a:off x="4539231" y="4352"/>
            <a:ext cx="4604769" cy="1032392"/>
          </a:xfrm>
          <a:prstGeom prst="rect">
            <a:avLst/>
          </a:prstGeom>
        </p:spPr>
      </p:pic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D5452A69-337C-4C7C-A1A1-F7D695DB92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403516"/>
            <a:ext cx="1112904" cy="321332"/>
          </a:xfrm>
          <a:prstGeom prst="rect">
            <a:avLst/>
          </a:prstGeom>
        </p:spPr>
      </p:pic>
      <p:pic>
        <p:nvPicPr>
          <p:cNvPr id="7" name="Picture 6" descr="iwh_logo_blue_with_tagline_cmyk">
            <a:extLst>
              <a:ext uri="{FF2B5EF4-FFF2-40B4-BE49-F238E27FC236}">
                <a16:creationId xmlns:a16="http://schemas.microsoft.com/office/drawing/2014/main" id="{97300C8D-BB0C-4A67-9C83-B3C4486773F7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469466"/>
            <a:ext cx="1447800" cy="2492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820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948DF-6449-4594-8129-6859F9CCEE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267" y="990600"/>
            <a:ext cx="7772400" cy="533400"/>
          </a:xfrm>
        </p:spPr>
        <p:txBody>
          <a:bodyPr/>
          <a:lstStyle/>
          <a:p>
            <a:pPr algn="l"/>
            <a:r>
              <a:rPr lang="en-CA" sz="2800" dirty="0"/>
              <a:t>ACED Tools and 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0D8A56-E69E-45F6-87AC-A904FE2ABF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2022992"/>
            <a:ext cx="7772400" cy="3844408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Job Demands and Accommodation Planning Tool (JDAPT)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C</a:t>
            </a:r>
            <a:r>
              <a:rPr lang="en-CA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ommunication Decision-Making Tool</a:t>
            </a:r>
          </a:p>
          <a:p>
            <a:endParaRPr lang="en-CA" sz="2000" dirty="0">
              <a:solidFill>
                <a:schemeClr val="tx1"/>
              </a:solidFill>
              <a:latin typeface="+mn-lt"/>
            </a:endParaRPr>
          </a:p>
          <a:p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A6ED60-C924-4D25-8EBB-E21914B15B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10"/>
          <a:stretch/>
        </p:blipFill>
        <p:spPr>
          <a:xfrm flipV="1">
            <a:off x="4539231" y="4352"/>
            <a:ext cx="4604769" cy="10323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9B4DBC-CB5F-4792-949D-F79809A5DA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759" y="3620654"/>
            <a:ext cx="4967416" cy="2399146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6CB37639-F365-4D8A-94E2-A332119EB1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403516"/>
            <a:ext cx="1112904" cy="321332"/>
          </a:xfrm>
          <a:prstGeom prst="rect">
            <a:avLst/>
          </a:prstGeom>
        </p:spPr>
      </p:pic>
      <p:pic>
        <p:nvPicPr>
          <p:cNvPr id="10" name="Picture 9" descr="iwh_logo_blue_with_tagline_cmyk">
            <a:extLst>
              <a:ext uri="{FF2B5EF4-FFF2-40B4-BE49-F238E27FC236}">
                <a16:creationId xmlns:a16="http://schemas.microsoft.com/office/drawing/2014/main" id="{98DAAC6D-983A-4743-B05B-E81B71EB0D5E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469466"/>
            <a:ext cx="1447800" cy="2492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470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948DF-6449-4594-8129-6859F9CCEE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031" y="1020433"/>
            <a:ext cx="7772400" cy="533400"/>
          </a:xfrm>
        </p:spPr>
        <p:txBody>
          <a:bodyPr/>
          <a:lstStyle/>
          <a:p>
            <a:r>
              <a:rPr lang="en-CA" sz="2800" dirty="0"/>
              <a:t>ACED Partnership Aims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0D8A56-E69E-45F6-87AC-A904FE2ABF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5412" y="2225722"/>
            <a:ext cx="3657600" cy="3962400"/>
          </a:xfrm>
        </p:spPr>
        <p:txBody>
          <a:bodyPr/>
          <a:lstStyle/>
          <a:p>
            <a:pPr marL="228600" lvl="1" indent="-228600">
              <a:lnSpc>
                <a:spcPct val="95000"/>
              </a:lnSpc>
              <a:spcBef>
                <a:spcPts val="600"/>
              </a:spcBef>
            </a:pPr>
            <a:r>
              <a:rPr lang="en-GB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ACED materials will</a:t>
            </a:r>
            <a:endParaRPr lang="en-CA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 indent="-228600">
              <a:lnSpc>
                <a:spcPct val="9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responsive to needs and preferences</a:t>
            </a:r>
          </a:p>
          <a:p>
            <a:pPr marL="228600" lvl="1" indent="-228600">
              <a:lnSpc>
                <a:spcPct val="9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Promote discussion</a:t>
            </a:r>
          </a:p>
          <a:p>
            <a:pPr marL="228600" lvl="1" indent="-228600">
              <a:lnSpc>
                <a:spcPct val="9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Facilitate brainstorming  </a:t>
            </a:r>
          </a:p>
          <a:p>
            <a:pPr marL="228600" lvl="1" indent="-228600">
              <a:lnSpc>
                <a:spcPct val="9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feasible and broadly applicable</a:t>
            </a:r>
          </a:p>
          <a:p>
            <a:pPr marL="228600" lvl="1" indent="-228600">
              <a:lnSpc>
                <a:spcPct val="9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Adopt a disability prevention and support framework</a:t>
            </a:r>
          </a:p>
          <a:p>
            <a:pPr marL="228600" lvl="1" indent="-228600">
              <a:lnSpc>
                <a:spcPct val="9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Emphasize skills and abilities</a:t>
            </a:r>
          </a:p>
          <a:p>
            <a:pPr marL="228600" lvl="1" indent="-228600">
              <a:lnSpc>
                <a:spcPct val="9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short and long-term workplace outcomes</a:t>
            </a:r>
          </a:p>
          <a:p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A6ED60-C924-4D25-8EBB-E21914B15B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10"/>
          <a:stretch/>
        </p:blipFill>
        <p:spPr>
          <a:xfrm flipV="1">
            <a:off x="4539231" y="4352"/>
            <a:ext cx="4604769" cy="1032392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43A507A-725E-4603-B52D-7CF9618E7A92}"/>
              </a:ext>
            </a:extLst>
          </p:cNvPr>
          <p:cNvGraphicFramePr/>
          <p:nvPr/>
        </p:nvGraphicFramePr>
        <p:xfrm>
          <a:off x="529814" y="1665047"/>
          <a:ext cx="3999570" cy="3527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5443C182-2FCC-4F40-A519-CFD684E5AC67}"/>
              </a:ext>
            </a:extLst>
          </p:cNvPr>
          <p:cNvSpPr txBox="1">
            <a:spLocks/>
          </p:cNvSpPr>
          <p:nvPr/>
        </p:nvSpPr>
        <p:spPr>
          <a:xfrm>
            <a:off x="1093246" y="1665047"/>
            <a:ext cx="7764332" cy="4622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sz="2000" dirty="0"/>
              <a:t>Enhance work sustainability for people with episodic disabilities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715935-340C-47B6-BAA8-7F3BC416ACBF}"/>
              </a:ext>
            </a:extLst>
          </p:cNvPr>
          <p:cNvSpPr txBox="1"/>
          <p:nvPr/>
        </p:nvSpPr>
        <p:spPr>
          <a:xfrm>
            <a:off x="398464" y="5369817"/>
            <a:ext cx="4262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>
                <a:latin typeface="Arial" panose="020B0604020202020204" pitchFamily="34" charset="0"/>
                <a:cs typeface="Arial" panose="020B0604020202020204" pitchFamily="34" charset="0"/>
              </a:rPr>
              <a:t>We will NOT give advice</a:t>
            </a:r>
          </a:p>
        </p:txBody>
      </p:sp>
      <p:pic>
        <p:nvPicPr>
          <p:cNvPr id="10" name="Picture 9" descr="iwh_logo_blue_with_tagline_cmyk">
            <a:extLst>
              <a:ext uri="{FF2B5EF4-FFF2-40B4-BE49-F238E27FC236}">
                <a16:creationId xmlns:a16="http://schemas.microsoft.com/office/drawing/2014/main" id="{69EC4D1F-659A-4559-9BB5-1A1FFFBDF31F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469466"/>
            <a:ext cx="1447800" cy="249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37CD53EA-D9E7-4D94-9E28-12C7B8F4E37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403516"/>
            <a:ext cx="1112904" cy="32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0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948DF-6449-4594-8129-6859F9CCEE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1036744"/>
            <a:ext cx="8534400" cy="878304"/>
          </a:xfrm>
        </p:spPr>
        <p:txBody>
          <a:bodyPr/>
          <a:lstStyle/>
          <a:p>
            <a:r>
              <a:rPr lang="en-CA" sz="2800" dirty="0"/>
              <a:t>Job Demands and Accommodation Planning Tool (JDAPT)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0D8A56-E69E-45F6-87AC-A904FE2ABF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8779" y="2099533"/>
            <a:ext cx="8077200" cy="1371600"/>
          </a:xfrm>
        </p:spPr>
        <p:txBody>
          <a:bodyPr/>
          <a:lstStyle/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Worker version</a:t>
            </a:r>
            <a:r>
              <a:rPr lang="en-C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self-assessment of job demands &amp; challenges; identifies potential self-management, support, and accommodation strategies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Organizational version</a:t>
            </a:r>
            <a:r>
              <a:rPr lang="en-C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can be completed by workplace staff &amp; employee for planning</a:t>
            </a:r>
          </a:p>
          <a:p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A6ED60-C924-4D25-8EBB-E21914B15B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10"/>
          <a:stretch/>
        </p:blipFill>
        <p:spPr>
          <a:xfrm flipV="1">
            <a:off x="4539231" y="4352"/>
            <a:ext cx="4604769" cy="1032392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DD3B403-72EC-4D4C-B198-B815E43C055F}"/>
              </a:ext>
            </a:extLst>
          </p:cNvPr>
          <p:cNvGraphicFramePr/>
          <p:nvPr/>
        </p:nvGraphicFramePr>
        <p:xfrm>
          <a:off x="533400" y="3322793"/>
          <a:ext cx="83058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Subtitle 2">
            <a:extLst>
              <a:ext uri="{FF2B5EF4-FFF2-40B4-BE49-F238E27FC236}">
                <a16:creationId xmlns:a16="http://schemas.microsoft.com/office/drawing/2014/main" id="{2409CCCE-4C1E-4EDA-B0C5-DE9727653104}"/>
              </a:ext>
            </a:extLst>
          </p:cNvPr>
          <p:cNvSpPr txBox="1">
            <a:spLocks/>
          </p:cNvSpPr>
          <p:nvPr/>
        </p:nvSpPr>
        <p:spPr bwMode="auto">
          <a:xfrm>
            <a:off x="533400" y="5099596"/>
            <a:ext cx="8077200" cy="978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defRPr sz="1800" baseline="0">
                <a:solidFill>
                  <a:schemeClr val="bg1"/>
                </a:solidFill>
                <a:latin typeface="Rockwell" pitchFamily="18" charset="0"/>
                <a:ea typeface="+mn-ea"/>
                <a:cs typeface="+mn-cs"/>
              </a:defRPr>
            </a:lvl1pPr>
            <a:lvl2pPr marL="557213" indent="-214313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rgbClr val="656565"/>
                </a:solidFill>
                <a:latin typeface="+mn-lt"/>
                <a:ea typeface="+mn-ea"/>
              </a:defRPr>
            </a:lvl2pPr>
            <a:lvl3pPr marL="814388" indent="-17145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rgbClr val="656565"/>
                </a:solidFill>
                <a:latin typeface="+mn-lt"/>
                <a:ea typeface="+mn-ea"/>
              </a:defRPr>
            </a:lvl3pPr>
            <a:lvl4pPr marL="1071563" indent="-17145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656565"/>
                </a:solidFill>
                <a:latin typeface="+mn-lt"/>
                <a:ea typeface="+mn-ea"/>
              </a:defRPr>
            </a:lvl4pPr>
            <a:lvl5pPr marL="1328738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56565"/>
                </a:solidFill>
                <a:latin typeface="+mn-lt"/>
                <a:ea typeface="+mn-ea"/>
              </a:defRPr>
            </a:lvl5pPr>
            <a:lvl6pPr marL="1671638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56565"/>
                </a:solidFill>
                <a:latin typeface="+mn-lt"/>
                <a:ea typeface="+mn-ea"/>
              </a:defRPr>
            </a:lvl6pPr>
            <a:lvl7pPr marL="2014538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56565"/>
                </a:solidFill>
                <a:latin typeface="+mn-lt"/>
                <a:ea typeface="+mn-ea"/>
              </a:defRPr>
            </a:lvl7pPr>
            <a:lvl8pPr marL="2357438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56565"/>
                </a:solidFill>
                <a:latin typeface="+mn-lt"/>
                <a:ea typeface="+mn-ea"/>
              </a:defRPr>
            </a:lvl8pPr>
            <a:lvl9pPr marL="2700338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56565"/>
                </a:solidFill>
                <a:latin typeface="+mn-lt"/>
                <a:ea typeface="+mn-ea"/>
              </a:defRPr>
            </a:lvl9pPr>
          </a:lstStyle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a formal functional assessment, job analysis or cognitive demands analysis tool; not intended as a performance review</a:t>
            </a:r>
          </a:p>
        </p:txBody>
      </p:sp>
      <p:pic>
        <p:nvPicPr>
          <p:cNvPr id="9" name="Picture 8" descr="iwh_logo_blue_with_tagline_cmyk">
            <a:extLst>
              <a:ext uri="{FF2B5EF4-FFF2-40B4-BE49-F238E27FC236}">
                <a16:creationId xmlns:a16="http://schemas.microsoft.com/office/drawing/2014/main" id="{A5D029F0-1822-4376-97C6-22055A508D0A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469466"/>
            <a:ext cx="1447800" cy="249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1BED8172-77A0-4344-8741-4FF6BCD0138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403516"/>
            <a:ext cx="1112904" cy="32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67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948DF-6449-4594-8129-6859F9CCEE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031" y="914400"/>
            <a:ext cx="7772400" cy="457200"/>
          </a:xfrm>
        </p:spPr>
        <p:txBody>
          <a:bodyPr/>
          <a:lstStyle/>
          <a:p>
            <a:r>
              <a:rPr lang="en-CA" sz="2800" dirty="0"/>
              <a:t>JDAPT Example Questions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A6ED60-C924-4D25-8EBB-E21914B15B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10"/>
          <a:stretch/>
        </p:blipFill>
        <p:spPr>
          <a:xfrm flipV="1">
            <a:off x="4539231" y="4352"/>
            <a:ext cx="4604769" cy="10323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E39AF0-497C-43B1-BC1F-7C0A3615E1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385" y="1447800"/>
            <a:ext cx="7587230" cy="5048219"/>
          </a:xfrm>
          <a:prstGeom prst="rect">
            <a:avLst/>
          </a:prstGeom>
        </p:spPr>
      </p:pic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DAB79DD9-1A95-43DF-A3DC-C3115F0A68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403516"/>
            <a:ext cx="1112904" cy="321332"/>
          </a:xfrm>
          <a:prstGeom prst="rect">
            <a:avLst/>
          </a:prstGeom>
        </p:spPr>
      </p:pic>
      <p:pic>
        <p:nvPicPr>
          <p:cNvPr id="12" name="Picture 11" descr="iwh_logo_blue_with_tagline_cmyk">
            <a:extLst>
              <a:ext uri="{FF2B5EF4-FFF2-40B4-BE49-F238E27FC236}">
                <a16:creationId xmlns:a16="http://schemas.microsoft.com/office/drawing/2014/main" id="{C444FBF2-7D0B-4175-BAD1-E323CA8F80EF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469466"/>
            <a:ext cx="1447800" cy="2492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892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60&quot;/&gt;&lt;/object&gt;&lt;object type=&quot;3&quot; unique_id=&quot;10005&quot;&gt;&lt;property id=&quot;20148&quot; value=&quot;5&quot;/&gt;&lt;property id=&quot;20300&quot; value=&quot;Slide 2&quot;/&gt;&lt;property id=&quot;20307&quot; value=&quot;263&quot;/&gt;&lt;/object&gt;&lt;object type=&quot;3&quot; unique_id=&quot;10006&quot;&gt;&lt;property id=&quot;20148&quot; value=&quot;5&quot;/&gt;&lt;property id=&quot;20300&quot; value=&quot;Slide 4&quot;/&gt;&lt;property id=&quot;20307&quot; value=&quot;262&quot;/&gt;&lt;/object&gt;&lt;object type=&quot;3&quot; unique_id=&quot;10007&quot;&gt;&lt;property id=&quot;20148&quot; value=&quot;5&quot;/&gt;&lt;property id=&quot;20300&quot; value=&quot;Slide 5&quot;/&gt;&lt;property id=&quot;20307&quot; value=&quot;259&quot;/&gt;&lt;/object&gt;&lt;object type=&quot;3&quot; unique_id=&quot;10056&quot;&gt;&lt;property id=&quot;20148&quot; value=&quot;5&quot;/&gt;&lt;property id=&quot;20300&quot; value=&quot;Slide 3&quot;/&gt;&lt;property id=&quot;20307&quot; value=&quot;264&quot;/&gt;&lt;/object&gt;&lt;/object&gt;&lt;/object&gt;&lt;/database&gt;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emphis LT Std Medium" pitchFamily="1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emphis LT Std Medium" pitchFamily="1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2FCA4ADE46424C9476821243479927" ma:contentTypeVersion="13" ma:contentTypeDescription="Create a new document." ma:contentTypeScope="" ma:versionID="0b0ab4e307ef911f3233a50312d41a78">
  <xsd:schema xmlns:xsd="http://www.w3.org/2001/XMLSchema" xmlns:xs="http://www.w3.org/2001/XMLSchema" xmlns:p="http://schemas.microsoft.com/office/2006/metadata/properties" xmlns:ns3="8d180348-19de-4bb4-a484-2a2172088f79" xmlns:ns4="4873bcfc-6177-48d9-abc0-0e7ed4e1e01d" targetNamespace="http://schemas.microsoft.com/office/2006/metadata/properties" ma:root="true" ma:fieldsID="da17817849cf6a0adb61ffb17650160d" ns3:_="" ns4:_="">
    <xsd:import namespace="8d180348-19de-4bb4-a484-2a2172088f79"/>
    <xsd:import namespace="4873bcfc-6177-48d9-abc0-0e7ed4e1e01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180348-19de-4bb4-a484-2a2172088f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cfc-6177-48d9-abc0-0e7ed4e1e01d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70DD89F-3EE5-4414-9B94-21BC97C570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180348-19de-4bb4-a484-2a2172088f79"/>
    <ds:schemaRef ds:uri="4873bcfc-6177-48d9-abc0-0e7ed4e1e0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E588F49-CE3F-4BF0-B897-2B1F4E5DF6F2}">
  <ds:schemaRefs>
    <ds:schemaRef ds:uri="http://purl.org/dc/terms/"/>
    <ds:schemaRef ds:uri="http://schemas.microsoft.com/office/2006/documentManagement/types"/>
    <ds:schemaRef ds:uri="http://www.w3.org/XML/1998/namespace"/>
    <ds:schemaRef ds:uri="8d180348-19de-4bb4-a484-2a2172088f79"/>
    <ds:schemaRef ds:uri="http://purl.org/dc/elements/1.1/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4873bcfc-6177-48d9-abc0-0e7ed4e1e01d"/>
  </ds:schemaRefs>
</ds:datastoreItem>
</file>

<file path=customXml/itemProps3.xml><?xml version="1.0" encoding="utf-8"?>
<ds:datastoreItem xmlns:ds="http://schemas.openxmlformats.org/officeDocument/2006/customXml" ds:itemID="{647E8BDF-B94C-4234-9AC9-490FCC5615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8755</TotalTime>
  <Words>1208</Words>
  <Application>Microsoft Office PowerPoint</Application>
  <PresentationFormat>On-screen Show (4:3)</PresentationFormat>
  <Paragraphs>183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Corbel</vt:lpstr>
      <vt:lpstr>Memphis LT Std Medium</vt:lpstr>
      <vt:lpstr>Rockwell</vt:lpstr>
      <vt:lpstr>Segoe UI</vt:lpstr>
      <vt:lpstr>Blank Presentation</vt:lpstr>
      <vt:lpstr>1_Custom Design</vt:lpstr>
      <vt:lpstr>Custom Design</vt:lpstr>
      <vt:lpstr>Accommodating and Communicating about Episodic Disabilities (ACED)  A partnership to deliver workplace tools and resources to sustain the employment of people with chronic, episodic conditions</vt:lpstr>
      <vt:lpstr>ACED Team</vt:lpstr>
      <vt:lpstr>Working with a Chronic, Episodic Condition</vt:lpstr>
      <vt:lpstr>Working with a Chronic, Episodic Condition</vt:lpstr>
      <vt:lpstr>ACED Activities</vt:lpstr>
      <vt:lpstr>ACED Tools and Resources</vt:lpstr>
      <vt:lpstr>ACED Partnership Aims</vt:lpstr>
      <vt:lpstr>Job Demands and Accommodation Planning Tool (JDAPT)</vt:lpstr>
      <vt:lpstr>JDAPT Example Questions</vt:lpstr>
      <vt:lpstr>JDAPT Example Questions</vt:lpstr>
      <vt:lpstr>Example Supports and Accommodations</vt:lpstr>
      <vt:lpstr>Example Supports and Accommodations</vt:lpstr>
      <vt:lpstr>Pilot Testing the JDAPT</vt:lpstr>
      <vt:lpstr>Pilot Testing the JDAPT</vt:lpstr>
      <vt:lpstr>Pilot Testing the JDAPT</vt:lpstr>
      <vt:lpstr>Pilot Testing the JDAPT</vt:lpstr>
      <vt:lpstr>ACED Communication Decision-Making Tool</vt:lpstr>
      <vt:lpstr>Questions? Comments?​  Interested in getting involved?</vt:lpstr>
    </vt:vector>
  </TitlesOfParts>
  <Company>Institute for Work &amp; Health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Institute for Work &amp; Health</dc:creator>
  <cp:lastModifiedBy>Monique Gignac</cp:lastModifiedBy>
  <cp:revision>522</cp:revision>
  <cp:lastPrinted>2014-05-26T20:27:59Z</cp:lastPrinted>
  <dcterms:created xsi:type="dcterms:W3CDTF">2007-05-24T18:31:47Z</dcterms:created>
  <dcterms:modified xsi:type="dcterms:W3CDTF">2020-10-29T12:23:28Z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0x010100A12FCA4ADE46424C9476821243479927</vt:lpwstr>
  </property>
</Properties>
</file>