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41148000" cy="38404800"/>
  <p:notesSz cx="7010400" cy="9296400"/>
  <p:defaultTextStyle>
    <a:defPPr>
      <a:defRPr lang="en-US"/>
    </a:defPPr>
    <a:lvl1pPr marL="0" algn="l" defTabSz="4545848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1pPr>
    <a:lvl2pPr marL="2272924" algn="l" defTabSz="4545848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2pPr>
    <a:lvl3pPr marL="4545848" algn="l" defTabSz="4545848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3pPr>
    <a:lvl4pPr marL="6818772" algn="l" defTabSz="4545848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4pPr>
    <a:lvl5pPr marL="9091696" algn="l" defTabSz="4545848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5pPr>
    <a:lvl6pPr marL="11364620" algn="l" defTabSz="4545848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6pPr>
    <a:lvl7pPr marL="13637544" algn="l" defTabSz="4545848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7pPr>
    <a:lvl8pPr marL="15910469" algn="l" defTabSz="4545848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8pPr>
    <a:lvl9pPr marL="18183393" algn="l" defTabSz="4545848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29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/>
  <p:cmAuthor id="2" name="Microsoft Office User" initials="Office [2]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59" autoAdjust="0"/>
    <p:restoredTop sz="98492" autoAdjust="0"/>
  </p:normalViewPr>
  <p:slideViewPr>
    <p:cSldViewPr showGuides="1">
      <p:cViewPr>
        <p:scale>
          <a:sx n="23" d="100"/>
          <a:sy n="23" d="100"/>
        </p:scale>
        <p:origin x="1482" y="-402"/>
      </p:cViewPr>
      <p:guideLst>
        <p:guide orient="horz" pos="12096"/>
        <p:guide pos="12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F680EF-7A3E-4F84-A7A2-F8E5780C5C17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38300" y="696913"/>
            <a:ext cx="37338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085F02-CACA-4A78-822E-4DFF71CA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2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85F02-CACA-4A78-822E-4DFF71CAC2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11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9525" y="5593976"/>
            <a:ext cx="41138475" cy="32810824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CBA3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/>
          </a:p>
        </p:txBody>
      </p:sp>
      <p:pic>
        <p:nvPicPr>
          <p:cNvPr id="8" name="Picture 21" descr="header_style2b_72x4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0002" y="0"/>
            <a:ext cx="2838419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9525" y="5593976"/>
            <a:ext cx="32908875" cy="0"/>
          </a:xfrm>
          <a:prstGeom prst="line">
            <a:avLst/>
          </a:prstGeom>
          <a:noFill/>
          <a:ln w="38100">
            <a:solidFill>
              <a:srgbClr val="007C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11930383"/>
            <a:ext cx="34975800" cy="82321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21762720"/>
            <a:ext cx="28803600" cy="98145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7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45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18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091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36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637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910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183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57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BE9653ED-A273-4D85-AE13-6B1368A64861}" type="datetimeFigureOut">
              <a:rPr lang="en-CA" smtClean="0"/>
              <a:t>2020-11-05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58900" y="35595563"/>
            <a:ext cx="13030200" cy="20447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489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9B5A6E22-29EC-4856-9CAD-9969C9E2B688}" type="slidenum">
              <a:rPr lang="en-CA" smtClean="0"/>
              <a:t>‹#›</a:t>
            </a:fld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6056" y="499236"/>
            <a:ext cx="4657344" cy="179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3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37973"/>
            <a:ext cx="37033200" cy="6400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7400" y="8961123"/>
            <a:ext cx="37033200" cy="253453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57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BE9653ED-A273-4D85-AE13-6B1368A64861}" type="datetimeFigureOut">
              <a:rPr lang="en-CA" smtClean="0"/>
              <a:t>2020-11-05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58900" y="35595563"/>
            <a:ext cx="13030200" cy="20447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489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9B5A6E22-29EC-4856-9CAD-9969C9E2B6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8420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4245350" y="8614416"/>
            <a:ext cx="41662350" cy="18349848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58300" y="8614416"/>
            <a:ext cx="124301250" cy="1834984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57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BE9653ED-A273-4D85-AE13-6B1368A64861}" type="datetimeFigureOut">
              <a:rPr lang="en-CA" smtClean="0"/>
              <a:t>2020-11-05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58900" y="35595563"/>
            <a:ext cx="13030200" cy="20447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489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9B5A6E22-29EC-4856-9CAD-9969C9E2B6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885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37973"/>
            <a:ext cx="37033200" cy="6400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8961123"/>
            <a:ext cx="37033200" cy="253453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57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BE9653ED-A273-4D85-AE13-6B1368A64861}" type="datetimeFigureOut">
              <a:rPr lang="en-CA" smtClean="0"/>
              <a:t>2020-11-05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58900" y="35595563"/>
            <a:ext cx="13030200" cy="20447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489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9B5A6E22-29EC-4856-9CAD-9969C9E2B6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670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409" y="24678643"/>
            <a:ext cx="34975800" cy="7627620"/>
          </a:xfrm>
          <a:prstGeom prst="rect">
            <a:avLst/>
          </a:prstGeom>
        </p:spPr>
        <p:txBody>
          <a:bodyPr anchor="t"/>
          <a:lstStyle>
            <a:lvl1pPr algn="l">
              <a:defRPr sz="199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0409" y="16277596"/>
            <a:ext cx="34975800" cy="8401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1pPr>
            <a:lvl2pPr marL="2272924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2pPr>
            <a:lvl3pPr marL="4545848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 marL="6818772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 marL="9091696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  <a:lvl6pPr marL="1136462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6pPr>
            <a:lvl7pPr marL="13637544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7pPr>
            <a:lvl8pPr marL="15910469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8pPr>
            <a:lvl9pPr marL="18183393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57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BE9653ED-A273-4D85-AE13-6B1368A64861}" type="datetimeFigureOut">
              <a:rPr lang="en-CA" smtClean="0"/>
              <a:t>2020-11-05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58900" y="35595563"/>
            <a:ext cx="13030200" cy="20447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489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9B5A6E22-29EC-4856-9CAD-9969C9E2B6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418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37973"/>
            <a:ext cx="37033200" cy="6400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8300" y="50184056"/>
            <a:ext cx="82981800" cy="141928847"/>
          </a:xfrm>
          <a:prstGeom prst="rect">
            <a:avLst/>
          </a:prstGeom>
        </p:spPr>
        <p:txBody>
          <a:bodyPr/>
          <a:lstStyle>
            <a:lvl1pPr>
              <a:defRPr sz="13900"/>
            </a:lvl1pPr>
            <a:lvl2pPr>
              <a:defRPr sz="11900"/>
            </a:lvl2pPr>
            <a:lvl3pPr>
              <a:defRPr sz="99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25900" y="50184056"/>
            <a:ext cx="82981800" cy="141928847"/>
          </a:xfrm>
          <a:prstGeom prst="rect">
            <a:avLst/>
          </a:prstGeom>
        </p:spPr>
        <p:txBody>
          <a:bodyPr/>
          <a:lstStyle>
            <a:lvl1pPr>
              <a:defRPr sz="13900"/>
            </a:lvl1pPr>
            <a:lvl2pPr>
              <a:defRPr sz="11900"/>
            </a:lvl2pPr>
            <a:lvl3pPr>
              <a:defRPr sz="99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57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BE9653ED-A273-4D85-AE13-6B1368A64861}" type="datetimeFigureOut">
              <a:rPr lang="en-CA" smtClean="0"/>
              <a:t>2020-11-05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058900" y="35595563"/>
            <a:ext cx="13030200" cy="20447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9489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9B5A6E22-29EC-4856-9CAD-9969C9E2B6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3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37973"/>
            <a:ext cx="37033200" cy="6400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8596633"/>
            <a:ext cx="18180846" cy="35826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900" b="1"/>
            </a:lvl1pPr>
            <a:lvl2pPr marL="2272924" indent="0">
              <a:buNone/>
              <a:defRPr sz="9900" b="1"/>
            </a:lvl2pPr>
            <a:lvl3pPr marL="4545848" indent="0">
              <a:buNone/>
              <a:defRPr sz="8900" b="1"/>
            </a:lvl3pPr>
            <a:lvl4pPr marL="6818772" indent="0">
              <a:buNone/>
              <a:defRPr sz="8000" b="1"/>
            </a:lvl4pPr>
            <a:lvl5pPr marL="9091696" indent="0">
              <a:buNone/>
              <a:defRPr sz="8000" b="1"/>
            </a:lvl5pPr>
            <a:lvl6pPr marL="11364620" indent="0">
              <a:buNone/>
              <a:defRPr sz="8000" b="1"/>
            </a:lvl6pPr>
            <a:lvl7pPr marL="13637544" indent="0">
              <a:buNone/>
              <a:defRPr sz="8000" b="1"/>
            </a:lvl7pPr>
            <a:lvl8pPr marL="15910469" indent="0">
              <a:buNone/>
              <a:defRPr sz="8000" b="1"/>
            </a:lvl8pPr>
            <a:lvl9pPr marL="18183393" indent="0">
              <a:buNone/>
              <a:defRPr sz="8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12179300"/>
            <a:ext cx="18180846" cy="22127213"/>
          </a:xfrm>
          <a:prstGeom prst="rect">
            <a:avLst/>
          </a:prstGeom>
        </p:spPr>
        <p:txBody>
          <a:bodyPr/>
          <a:lstStyle>
            <a:lvl1pPr>
              <a:defRPr sz="11900"/>
            </a:lvl1pPr>
            <a:lvl2pPr>
              <a:defRPr sz="99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5" y="8596633"/>
            <a:ext cx="18187988" cy="35826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900" b="1"/>
            </a:lvl1pPr>
            <a:lvl2pPr marL="2272924" indent="0">
              <a:buNone/>
              <a:defRPr sz="9900" b="1"/>
            </a:lvl2pPr>
            <a:lvl3pPr marL="4545848" indent="0">
              <a:buNone/>
              <a:defRPr sz="8900" b="1"/>
            </a:lvl3pPr>
            <a:lvl4pPr marL="6818772" indent="0">
              <a:buNone/>
              <a:defRPr sz="8000" b="1"/>
            </a:lvl4pPr>
            <a:lvl5pPr marL="9091696" indent="0">
              <a:buNone/>
              <a:defRPr sz="8000" b="1"/>
            </a:lvl5pPr>
            <a:lvl6pPr marL="11364620" indent="0">
              <a:buNone/>
              <a:defRPr sz="8000" b="1"/>
            </a:lvl6pPr>
            <a:lvl7pPr marL="13637544" indent="0">
              <a:buNone/>
              <a:defRPr sz="8000" b="1"/>
            </a:lvl7pPr>
            <a:lvl8pPr marL="15910469" indent="0">
              <a:buNone/>
              <a:defRPr sz="8000" b="1"/>
            </a:lvl8pPr>
            <a:lvl9pPr marL="18183393" indent="0">
              <a:buNone/>
              <a:defRPr sz="8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5" y="12179300"/>
            <a:ext cx="18187988" cy="22127213"/>
          </a:xfrm>
          <a:prstGeom prst="rect">
            <a:avLst/>
          </a:prstGeom>
        </p:spPr>
        <p:txBody>
          <a:bodyPr/>
          <a:lstStyle>
            <a:lvl1pPr>
              <a:defRPr sz="11900"/>
            </a:lvl1pPr>
            <a:lvl2pPr>
              <a:defRPr sz="99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57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BE9653ED-A273-4D85-AE13-6B1368A64861}" type="datetimeFigureOut">
              <a:rPr lang="en-CA" smtClean="0"/>
              <a:t>2020-11-05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58900" y="35595563"/>
            <a:ext cx="13030200" cy="20447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9489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9B5A6E22-29EC-4856-9CAD-9969C9E2B6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092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37973"/>
            <a:ext cx="37033200" cy="6400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57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BE9653ED-A273-4D85-AE13-6B1368A64861}" type="datetimeFigureOut">
              <a:rPr lang="en-CA" smtClean="0"/>
              <a:t>2020-11-05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058900" y="35595563"/>
            <a:ext cx="13030200" cy="20447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9489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9B5A6E22-29EC-4856-9CAD-9969C9E2B6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598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57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BE9653ED-A273-4D85-AE13-6B1368A64861}" type="datetimeFigureOut">
              <a:rPr lang="en-CA" smtClean="0"/>
              <a:t>2020-11-05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058900" y="35595563"/>
            <a:ext cx="13030200" cy="20447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9489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9B5A6E22-29EC-4856-9CAD-9969C9E2B6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818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2" y="1529080"/>
            <a:ext cx="13537409" cy="6507480"/>
          </a:xfrm>
          <a:prstGeom prst="rect">
            <a:avLst/>
          </a:prstGeom>
        </p:spPr>
        <p:txBody>
          <a:bodyPr anchor="b"/>
          <a:lstStyle>
            <a:lvl1pPr algn="l">
              <a:defRPr sz="99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1529083"/>
            <a:ext cx="23002875" cy="32777433"/>
          </a:xfrm>
          <a:prstGeom prst="rect">
            <a:avLst/>
          </a:prstGeom>
        </p:spPr>
        <p:txBody>
          <a:bodyPr/>
          <a:lstStyle>
            <a:lvl1pPr>
              <a:defRPr sz="15900"/>
            </a:lvl1pPr>
            <a:lvl2pPr>
              <a:defRPr sz="13900"/>
            </a:lvl2pPr>
            <a:lvl3pPr>
              <a:defRPr sz="119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2" y="8036563"/>
            <a:ext cx="13537409" cy="262699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0"/>
            </a:lvl1pPr>
            <a:lvl2pPr marL="2272924" indent="0">
              <a:buNone/>
              <a:defRPr sz="6000"/>
            </a:lvl2pPr>
            <a:lvl3pPr marL="4545848" indent="0">
              <a:buNone/>
              <a:defRPr sz="5000"/>
            </a:lvl3pPr>
            <a:lvl4pPr marL="6818772" indent="0">
              <a:buNone/>
              <a:defRPr sz="4500"/>
            </a:lvl4pPr>
            <a:lvl5pPr marL="9091696" indent="0">
              <a:buNone/>
              <a:defRPr sz="4500"/>
            </a:lvl5pPr>
            <a:lvl6pPr marL="11364620" indent="0">
              <a:buNone/>
              <a:defRPr sz="4500"/>
            </a:lvl6pPr>
            <a:lvl7pPr marL="13637544" indent="0">
              <a:buNone/>
              <a:defRPr sz="4500"/>
            </a:lvl7pPr>
            <a:lvl8pPr marL="15910469" indent="0">
              <a:buNone/>
              <a:defRPr sz="4500"/>
            </a:lvl8pPr>
            <a:lvl9pPr marL="18183393" indent="0">
              <a:buNone/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57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BE9653ED-A273-4D85-AE13-6B1368A64861}" type="datetimeFigureOut">
              <a:rPr lang="en-CA" smtClean="0"/>
              <a:t>2020-11-05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058900" y="35595563"/>
            <a:ext cx="13030200" cy="20447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9489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9B5A6E22-29EC-4856-9CAD-9969C9E2B6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261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296" y="26883360"/>
            <a:ext cx="24688800" cy="3173733"/>
          </a:xfrm>
          <a:prstGeom prst="rect">
            <a:avLst/>
          </a:prstGeom>
        </p:spPr>
        <p:txBody>
          <a:bodyPr anchor="b"/>
          <a:lstStyle>
            <a:lvl1pPr algn="l">
              <a:defRPr sz="99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5296" y="3431540"/>
            <a:ext cx="24688800" cy="2304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900"/>
            </a:lvl1pPr>
            <a:lvl2pPr marL="2272924" indent="0">
              <a:buNone/>
              <a:defRPr sz="13900"/>
            </a:lvl2pPr>
            <a:lvl3pPr marL="4545848" indent="0">
              <a:buNone/>
              <a:defRPr sz="11900"/>
            </a:lvl3pPr>
            <a:lvl4pPr marL="6818772" indent="0">
              <a:buNone/>
              <a:defRPr sz="9900"/>
            </a:lvl4pPr>
            <a:lvl5pPr marL="9091696" indent="0">
              <a:buNone/>
              <a:defRPr sz="9900"/>
            </a:lvl5pPr>
            <a:lvl6pPr marL="11364620" indent="0">
              <a:buNone/>
              <a:defRPr sz="9900"/>
            </a:lvl6pPr>
            <a:lvl7pPr marL="13637544" indent="0">
              <a:buNone/>
              <a:defRPr sz="9900"/>
            </a:lvl7pPr>
            <a:lvl8pPr marL="15910469" indent="0">
              <a:buNone/>
              <a:defRPr sz="9900"/>
            </a:lvl8pPr>
            <a:lvl9pPr marL="18183393" indent="0">
              <a:buNone/>
              <a:defRPr sz="99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5296" y="30057093"/>
            <a:ext cx="24688800" cy="45072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0"/>
            </a:lvl1pPr>
            <a:lvl2pPr marL="2272924" indent="0">
              <a:buNone/>
              <a:defRPr sz="6000"/>
            </a:lvl2pPr>
            <a:lvl3pPr marL="4545848" indent="0">
              <a:buNone/>
              <a:defRPr sz="5000"/>
            </a:lvl3pPr>
            <a:lvl4pPr marL="6818772" indent="0">
              <a:buNone/>
              <a:defRPr sz="4500"/>
            </a:lvl4pPr>
            <a:lvl5pPr marL="9091696" indent="0">
              <a:buNone/>
              <a:defRPr sz="4500"/>
            </a:lvl5pPr>
            <a:lvl6pPr marL="11364620" indent="0">
              <a:buNone/>
              <a:defRPr sz="4500"/>
            </a:lvl6pPr>
            <a:lvl7pPr marL="13637544" indent="0">
              <a:buNone/>
              <a:defRPr sz="4500"/>
            </a:lvl7pPr>
            <a:lvl8pPr marL="15910469" indent="0">
              <a:buNone/>
              <a:defRPr sz="4500"/>
            </a:lvl8pPr>
            <a:lvl9pPr marL="18183393" indent="0">
              <a:buNone/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57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BE9653ED-A273-4D85-AE13-6B1368A64861}" type="datetimeFigureOut">
              <a:rPr lang="en-CA" smtClean="0"/>
              <a:t>2020-11-05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058900" y="35595563"/>
            <a:ext cx="13030200" cy="20447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9489400" y="35595563"/>
            <a:ext cx="9601200" cy="2044700"/>
          </a:xfrm>
          <a:prstGeom prst="rect">
            <a:avLst/>
          </a:prstGeom>
        </p:spPr>
        <p:txBody>
          <a:bodyPr/>
          <a:lstStyle/>
          <a:p>
            <a:fld id="{9B5A6E22-29EC-4856-9CAD-9969C9E2B6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441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85725" y="5486400"/>
            <a:ext cx="41138475" cy="32810824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CBA3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/>
          </a:p>
        </p:txBody>
      </p:sp>
      <p:pic>
        <p:nvPicPr>
          <p:cNvPr id="8" name="Picture 21" descr="header_style2b_72x4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0002" y="0"/>
            <a:ext cx="2838419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9525" y="5593976"/>
            <a:ext cx="32908875" cy="0"/>
          </a:xfrm>
          <a:prstGeom prst="line">
            <a:avLst/>
          </a:prstGeom>
          <a:noFill/>
          <a:ln w="38100">
            <a:solidFill>
              <a:srgbClr val="007C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pic>
        <p:nvPicPr>
          <p:cNvPr id="11" name="Picture 21" descr="header_style2b_72x42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-18899" y="0"/>
            <a:ext cx="14192099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3" t="18204" r="5750" b="7264"/>
          <a:stretch/>
        </p:blipFill>
        <p:spPr>
          <a:xfrm>
            <a:off x="542925" y="499236"/>
            <a:ext cx="7143750" cy="1819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6056" y="499236"/>
            <a:ext cx="4657344" cy="179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79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45848" rtl="0" eaLnBrk="1" latinLnBrk="0" hangingPunct="1">
        <a:spcBef>
          <a:spcPct val="0"/>
        </a:spcBef>
        <a:buNone/>
        <a:defRPr sz="2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04693" indent="-1704693" algn="l" defTabSz="454584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900" kern="1200">
          <a:solidFill>
            <a:schemeClr val="tx1"/>
          </a:solidFill>
          <a:latin typeface="+mn-lt"/>
          <a:ea typeface="+mn-ea"/>
          <a:cs typeface="+mn-cs"/>
        </a:defRPr>
      </a:lvl1pPr>
      <a:lvl2pPr marL="3693502" indent="-1420578" algn="l" defTabSz="4545848" rtl="0" eaLnBrk="1" latinLnBrk="0" hangingPunct="1">
        <a:spcBef>
          <a:spcPct val="20000"/>
        </a:spcBef>
        <a:buFont typeface="Arial" panose="020B0604020202020204" pitchFamily="34" charset="0"/>
        <a:buChar char="–"/>
        <a:defRPr sz="13900" kern="1200">
          <a:solidFill>
            <a:schemeClr val="tx1"/>
          </a:solidFill>
          <a:latin typeface="+mn-lt"/>
          <a:ea typeface="+mn-ea"/>
          <a:cs typeface="+mn-cs"/>
        </a:defRPr>
      </a:lvl2pPr>
      <a:lvl3pPr marL="5682310" indent="-1136462" algn="l" defTabSz="454584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3pPr>
      <a:lvl4pPr marL="7955234" indent="-1136462" algn="l" defTabSz="4545848" rtl="0" eaLnBrk="1" latinLnBrk="0" hangingPunct="1">
        <a:spcBef>
          <a:spcPct val="20000"/>
        </a:spcBef>
        <a:buFont typeface="Arial" panose="020B0604020202020204" pitchFamily="34" charset="0"/>
        <a:buChar char="–"/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28158" indent="-1136462" algn="l" defTabSz="4545848" rtl="0" eaLnBrk="1" latinLnBrk="0" hangingPunct="1">
        <a:spcBef>
          <a:spcPct val="20000"/>
        </a:spcBef>
        <a:buFont typeface="Arial" panose="020B0604020202020204" pitchFamily="34" charset="0"/>
        <a:buChar char="»"/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01082" indent="-1136462" algn="l" defTabSz="4545848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4774007" indent="-1136462" algn="l" defTabSz="4545848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046931" indent="-1136462" algn="l" defTabSz="4545848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19319855" indent="-1136462" algn="l" defTabSz="4545848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45848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272924" algn="l" defTabSz="4545848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4545848" algn="l" defTabSz="4545848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6818772" algn="l" defTabSz="4545848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091696" algn="l" defTabSz="4545848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64620" algn="l" defTabSz="4545848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637544" algn="l" defTabSz="4545848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910469" algn="l" defTabSz="4545848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83393" algn="l" defTabSz="4545848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hyperlink" Target="http://osf.io/cqxmv" TargetMode="External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microsoft.com/office/2007/relationships/hdphoto" Target="../media/hdphoto1.wdp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13755786" y="31797626"/>
            <a:ext cx="13354954" cy="6100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0" tIns="13716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Involvement of youth in sporting/exercise could lead to more positive outcomes in later years &amp; employment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Comparing economic costs incurred to increase funding for sporting/exercise and other care-costs for persons with disabilities.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Focusing on gender barriers, role of exercise in promoting employment for young girls with disabilities   </a:t>
            </a:r>
          </a:p>
          <a:p>
            <a:endParaRPr lang="en-US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29"/>
          <p:cNvSpPr>
            <a:spLocks noChangeArrowheads="1"/>
          </p:cNvSpPr>
          <p:nvPr/>
        </p:nvSpPr>
        <p:spPr bwMode="auto">
          <a:xfrm>
            <a:off x="13272408" y="20055268"/>
            <a:ext cx="27875589" cy="729507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0" tIns="13716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CA" sz="4400" dirty="0"/>
              <a:t>16 studies reported on physical fitness, social functioning (participation), self –efficacy as a result of exercise, sports or recreational activities. </a:t>
            </a:r>
            <a:endParaRPr lang="en-US" sz="4400" dirty="0"/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endParaRPr lang="en-US" sz="4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29"/>
          <p:cNvSpPr>
            <a:spLocks noChangeArrowheads="1"/>
          </p:cNvSpPr>
          <p:nvPr/>
        </p:nvSpPr>
        <p:spPr bwMode="auto">
          <a:xfrm>
            <a:off x="13272412" y="13043862"/>
            <a:ext cx="27875586" cy="705281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0" tIns="13716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studies examined associations between sporting/exercise modalities and employment. </a:t>
            </a: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Athletes with disabilities increased their chance to employment 2.4 time more compared to non-athletes with disabilities.</a:t>
            </a: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Participation in wheelchair rugby, and basketball mitigated mobility impairments and was associated with 4% increase in likelihood of employment.</a:t>
            </a: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positive relationship was found between physical fitness (aerobic, anaerobic and muscular endurance) and gainful employment in persons with spinal cord injuries </a:t>
            </a:r>
            <a:endParaRPr lang="en-US" sz="4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863485" y="5038105"/>
            <a:ext cx="12202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Bloorview Research Institute, 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Toronto,</a:t>
            </a:r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5936" y="7342350"/>
            <a:ext cx="12476103" cy="197831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tIns="13716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3600" dirty="0">
              <a:latin typeface="Verdana" pitchFamily="-109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-31508" y="5583051"/>
            <a:ext cx="13274912" cy="1383780"/>
          </a:xfrm>
          <a:prstGeom prst="rect">
            <a:avLst/>
          </a:prstGeom>
          <a:gradFill rotWithShape="0">
            <a:gsLst>
              <a:gs pos="0">
                <a:srgbClr val="007CC1"/>
              </a:gs>
              <a:gs pos="100000">
                <a:srgbClr val="41C3D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13498750" y="6788819"/>
            <a:ext cx="27649249" cy="66052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0" tIns="13716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marL="571500" marR="0" lvl="0" indent="-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a total of 2796 hits, 23 papers met the inclusion criteria.</a:t>
            </a:r>
            <a:endParaRPr lang="en-US" sz="4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lvl="0" indent="-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total of 3243 participants included in the studies : youth and adults 65%, youth 22% and adolescents 13%</a:t>
            </a:r>
          </a:p>
          <a:p>
            <a:pPr marL="571500" marR="0" lvl="0" indent="-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Gender distribution was 57% men vs. 43% woman</a:t>
            </a:r>
            <a:endParaRPr lang="en-US" sz="4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lvl="0" indent="-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common type of disabilities were cerebral palsy, </a:t>
            </a:r>
            <a:r>
              <a:rPr lang="en-CA" sz="4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spina</a:t>
            </a: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bifida, spinal cord injury, muscular dystrophy, and neuromuscular conditions.</a:t>
            </a:r>
            <a:endParaRPr lang="en-US" sz="4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lvl="0" indent="-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CA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wide variety of self-reported outcome measures and objective tests were used. </a:t>
            </a:r>
            <a:endParaRPr lang="en-US" sz="4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13498751" y="5638642"/>
            <a:ext cx="27649249" cy="1383780"/>
          </a:xfrm>
          <a:prstGeom prst="rect">
            <a:avLst/>
          </a:prstGeom>
          <a:gradFill rotWithShape="0">
            <a:gsLst>
              <a:gs pos="0">
                <a:srgbClr val="F48226"/>
              </a:gs>
              <a:gs pos="100000">
                <a:srgbClr val="FCBA3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</a:p>
        </p:txBody>
      </p:sp>
      <p:sp>
        <p:nvSpPr>
          <p:cNvPr id="24" name="Rectangle 32"/>
          <p:cNvSpPr>
            <a:spLocks noChangeArrowheads="1"/>
          </p:cNvSpPr>
          <p:nvPr/>
        </p:nvSpPr>
        <p:spPr bwMode="auto">
          <a:xfrm>
            <a:off x="486957" y="27066028"/>
            <a:ext cx="12535903" cy="1083254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tIns="13716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3600" dirty="0">
              <a:latin typeface="Verdana" pitchFamily="-109" charset="0"/>
            </a:endParaRPr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13695487" y="27506732"/>
            <a:ext cx="13396901" cy="405890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tIns="13716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4000" b="1" dirty="0">
                <a:latin typeface="Verdana" pitchFamily="-109" charset="0"/>
              </a:rPr>
              <a:t>Strength: 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exploring the direct and indirect </a:t>
            </a:r>
          </a:p>
          <a:p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role of exercise in employment.</a:t>
            </a:r>
          </a:p>
          <a:p>
            <a:r>
              <a:rPr lang="en-US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Limitation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: heterogeneous populations and large </a:t>
            </a:r>
          </a:p>
          <a:p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volume of cross-sectional studies  </a:t>
            </a:r>
          </a:p>
          <a:p>
            <a:endParaRPr lang="en-US" altLang="en-US" sz="3600" dirty="0">
              <a:latin typeface="Verdana" pitchFamily="-109" charset="0"/>
            </a:endParaRPr>
          </a:p>
          <a:p>
            <a:endParaRPr lang="en-US" altLang="en-US" sz="3600" dirty="0">
              <a:latin typeface="Verdana" pitchFamily="-109" charset="0"/>
            </a:endParaRPr>
          </a:p>
          <a:p>
            <a:endParaRPr lang="en-US" altLang="en-US" sz="3600" dirty="0">
              <a:latin typeface="Verdana" pitchFamily="-109" charset="0"/>
            </a:endParaRPr>
          </a:p>
          <a:p>
            <a:endParaRPr lang="en-US" altLang="en-US" sz="3600" dirty="0">
              <a:latin typeface="Verdana" pitchFamily="-109" charset="0"/>
            </a:endParaRPr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13712186" y="27459905"/>
            <a:ext cx="13380202" cy="1288682"/>
          </a:xfrm>
          <a:prstGeom prst="rect">
            <a:avLst/>
          </a:prstGeom>
          <a:gradFill rotWithShape="0">
            <a:gsLst>
              <a:gs pos="0">
                <a:srgbClr val="92D050"/>
              </a:gs>
              <a:gs pos="0">
                <a:srgbClr val="E21B23"/>
              </a:gs>
            </a:gsLst>
            <a:lin ang="0" scaled="1"/>
          </a:gradFill>
          <a:ln>
            <a:noFill/>
          </a:ln>
        </p:spPr>
        <p:txBody>
          <a:bodyPr wrap="none" lIns="27432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Strengths and Limitations </a:t>
            </a:r>
          </a:p>
          <a:p>
            <a:endParaRPr lang="en-US" alt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41"/>
          <p:cNvSpPr>
            <a:spLocks noChangeArrowheads="1"/>
          </p:cNvSpPr>
          <p:nvPr/>
        </p:nvSpPr>
        <p:spPr bwMode="auto">
          <a:xfrm>
            <a:off x="27491500" y="27558045"/>
            <a:ext cx="13656497" cy="87751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tIns="13716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Challenges in terms of </a:t>
            </a:r>
            <a:r>
              <a:rPr lang="en-US" altLang="en-US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employment </a:t>
            </a:r>
          </a:p>
          <a:p>
            <a:r>
              <a:rPr lang="en-US" altLang="en-US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chance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for persons with disabilities is ongoing.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Our finding shows that sporting/exercise modalities </a:t>
            </a:r>
          </a:p>
          <a:p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have a </a:t>
            </a:r>
            <a:r>
              <a:rPr lang="en-US" altLang="en-US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role on employment for </a:t>
            </a:r>
          </a:p>
          <a:p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persons with disabilities. 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Knowledge derived form this scoping review can </a:t>
            </a:r>
          </a:p>
          <a:p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Assist </a:t>
            </a:r>
            <a:r>
              <a:rPr lang="en-US" altLang="en-US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vocational program professionals 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to consider </a:t>
            </a:r>
          </a:p>
          <a:p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sporting/exercise to a greater extent, than in the past.  </a:t>
            </a:r>
          </a:p>
        </p:txBody>
      </p:sp>
      <p:sp>
        <p:nvSpPr>
          <p:cNvPr id="29" name="Rectangle 42"/>
          <p:cNvSpPr>
            <a:spLocks noChangeArrowheads="1"/>
          </p:cNvSpPr>
          <p:nvPr/>
        </p:nvSpPr>
        <p:spPr bwMode="auto">
          <a:xfrm>
            <a:off x="27508199" y="27459906"/>
            <a:ext cx="13487400" cy="1288680"/>
          </a:xfrm>
          <a:prstGeom prst="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20000">
                <a:schemeClr val="accent6">
                  <a:lumMod val="75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txBody>
          <a:bodyPr wrap="none" lIns="27432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</a:t>
            </a:r>
          </a:p>
        </p:txBody>
      </p:sp>
      <p:sp>
        <p:nvSpPr>
          <p:cNvPr id="14" name="Text Box 46"/>
          <p:cNvSpPr txBox="1">
            <a:spLocks noChangeArrowheads="1"/>
          </p:cNvSpPr>
          <p:nvPr/>
        </p:nvSpPr>
        <p:spPr bwMode="auto">
          <a:xfrm>
            <a:off x="1805047" y="1735590"/>
            <a:ext cx="39342953" cy="393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ctr"/>
            <a:r>
              <a:rPr lang="en-CA" sz="8000" b="1" dirty="0">
                <a:solidFill>
                  <a:schemeClr val="bg1"/>
                </a:solidFill>
              </a:rPr>
              <a:t>Exploring the direct and indirect role of physical activity on employment </a:t>
            </a:r>
          </a:p>
          <a:p>
            <a:pPr algn="ctr"/>
            <a:r>
              <a:rPr lang="en-CA" sz="8000" b="1" dirty="0">
                <a:solidFill>
                  <a:schemeClr val="bg1"/>
                </a:solidFill>
              </a:rPr>
              <a:t>Among individuals with disabilities: A scoping review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2475" y="8269523"/>
            <a:ext cx="12071198" cy="1769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Employment is an important rehabilitation goal for persons with disabilities.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Persons with disabilities face unique challenges in terms of lower rate of employment compared to their peers without disabilities.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Health conditions (i.e., mobility limitation, fatigue, obesity, pain, depression) could add further barriers in terms of employment propensity.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Exercise is thought to contribute to better health-related outcomes. But little is known about whether exercise is associated with employment and work-related outcomes. </a:t>
            </a:r>
          </a:p>
          <a:p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7475">
              <a:buSzPct val="100000"/>
            </a:pPr>
            <a:r>
              <a:rPr lang="en-US" altLang="en-US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Research question </a:t>
            </a:r>
          </a:p>
          <a:p>
            <a:pPr marL="117475">
              <a:buSzPct val="100000"/>
            </a:pPr>
            <a:r>
              <a:rPr lang="en-US" sz="4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is the direct or indirect role of exercise in employment among individuals with disabilities? </a:t>
            </a:r>
          </a:p>
          <a:p>
            <a:pPr marL="117475">
              <a:buSzPct val="100000"/>
            </a:pPr>
            <a:r>
              <a:rPr lang="en-US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does exercise mean? </a:t>
            </a:r>
          </a:p>
          <a:p>
            <a:pPr marL="117475">
              <a:buSzPct val="100000"/>
            </a:pPr>
            <a:r>
              <a:rPr lang="en-US" sz="4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US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sub-classification of physical activity that is planned,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structured, repetitive and aims to improve or maintain not only physical fitness but also mental health</a:t>
            </a:r>
            <a:r>
              <a:rPr lang="en-US" sz="4400" dirty="0">
                <a:latin typeface="Verdana" pitchFamily="-109" charset="0"/>
                <a:cs typeface="Arial" panose="020B0604020202020204" pitchFamily="34" charset="0"/>
              </a:rPr>
              <a:t>.  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7475">
              <a:buSzPct val="100000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Text Box 47"/>
          <p:cNvSpPr txBox="1">
            <a:spLocks noChangeArrowheads="1"/>
          </p:cNvSpPr>
          <p:nvPr/>
        </p:nvSpPr>
        <p:spPr bwMode="auto">
          <a:xfrm>
            <a:off x="3783061" y="3989248"/>
            <a:ext cx="33585150" cy="107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sz="4800" b="1" i="1" dirty="0">
                <a:solidFill>
                  <a:schemeClr val="bg1"/>
                </a:solidFill>
              </a:rPr>
              <a:t>Azar Varahra</a:t>
            </a:r>
            <a:r>
              <a:rPr lang="en-US" sz="4800" b="1" i="1" baseline="30000" dirty="0">
                <a:solidFill>
                  <a:schemeClr val="bg1"/>
                </a:solidFill>
              </a:rPr>
              <a:t>1</a:t>
            </a:r>
            <a:r>
              <a:rPr lang="en-US" sz="4800" b="1" i="1" dirty="0">
                <a:solidFill>
                  <a:schemeClr val="bg1"/>
                </a:solidFill>
              </a:rPr>
              <a:t>,  Hiba Ahmed</a:t>
            </a:r>
            <a:r>
              <a:rPr lang="en-US" sz="4800" b="1" i="1" baseline="30000" dirty="0">
                <a:solidFill>
                  <a:schemeClr val="bg1"/>
                </a:solidFill>
              </a:rPr>
              <a:t>1</a:t>
            </a:r>
            <a:r>
              <a:rPr lang="en-US" sz="4800" b="1" i="1" dirty="0">
                <a:solidFill>
                  <a:schemeClr val="bg1"/>
                </a:solidFill>
              </a:rPr>
              <a:t>, Sally Lindsay,</a:t>
            </a:r>
            <a:r>
              <a:rPr lang="en-US" sz="4800" b="1" baseline="30000" dirty="0">
                <a:solidFill>
                  <a:schemeClr val="bg1"/>
                </a:solidFill>
              </a:rPr>
              <a:t>1,2</a:t>
            </a:r>
            <a:r>
              <a:rPr lang="en-US" sz="4800" b="1" i="1" dirty="0">
                <a:solidFill>
                  <a:schemeClr val="bg1"/>
                </a:solidFill>
              </a:rPr>
              <a:t> </a:t>
            </a:r>
            <a:br>
              <a:rPr lang="en-US" sz="4800" b="1" i="1" dirty="0">
                <a:solidFill>
                  <a:schemeClr val="bg1"/>
                </a:solidFill>
              </a:rPr>
            </a:br>
            <a:endParaRPr lang="en-US" sz="5400" b="1" i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483368" y="35780929"/>
            <a:ext cx="13664631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This project was funded by a CIHR-SSHRC partnership development grant.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Kimel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Family Opportunities Fund through the Holland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Bloorview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Kids Rehabilitation Hospital Foundation.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5" name="Rectangle 33"/>
          <p:cNvSpPr>
            <a:spLocks noChangeArrowheads="1"/>
          </p:cNvSpPr>
          <p:nvPr/>
        </p:nvSpPr>
        <p:spPr bwMode="auto">
          <a:xfrm>
            <a:off x="27508198" y="34770026"/>
            <a:ext cx="13639801" cy="1054234"/>
          </a:xfrm>
          <a:prstGeom prst="rect">
            <a:avLst/>
          </a:prstGeom>
          <a:gradFill rotWithShape="0">
            <a:gsLst>
              <a:gs pos="0">
                <a:srgbClr val="54B848"/>
              </a:gs>
              <a:gs pos="100000">
                <a:srgbClr val="C1CC2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1221" y="27052444"/>
            <a:ext cx="12535902" cy="9409636"/>
            <a:chOff x="286576" y="27021087"/>
            <a:chExt cx="12535902" cy="8072530"/>
          </a:xfrm>
        </p:grpSpPr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286576" y="27021087"/>
              <a:ext cx="12535902" cy="1364882"/>
            </a:xfrm>
            <a:prstGeom prst="rect">
              <a:avLst/>
            </a:prstGeom>
            <a:gradFill rotWithShape="0">
              <a:gsLst>
                <a:gs pos="0">
                  <a:srgbClr val="54B848"/>
                </a:gs>
                <a:gs pos="100000">
                  <a:srgbClr val="C1CC2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0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r>
                <a:rPr lang="en-US" alt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Methods 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66366" y="28487272"/>
              <a:ext cx="12071198" cy="1821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Arial" panose="020B0604020202020204" pitchFamily="34" charset="0"/>
                  <a:cs typeface="Arial" panose="020B0604020202020204" pitchFamily="34" charset="0"/>
                </a:rPr>
                <a:t>Protocol  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was registered with the Open Science Framework: 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http://osf.io/cqxmv</a:t>
              </a:r>
              <a:endParaRPr lang="en-US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5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6595" y="30808155"/>
              <a:ext cx="7789662" cy="4145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Arial" panose="020B0604020202020204" pitchFamily="34" charset="0"/>
                  <a:cs typeface="Arial" panose="020B0604020202020204" pitchFamily="34" charset="0"/>
                </a:rPr>
                <a:t>Study design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: quantitative, qualitative or mixed methods design  clinicians </a:t>
              </a:r>
            </a:p>
            <a:p>
              <a:r>
                <a:rPr lang="en-US" sz="4400" b="1" dirty="0">
                  <a:latin typeface="Arial" panose="020B0604020202020204" pitchFamily="34" charset="0"/>
                  <a:cs typeface="Arial" panose="020B0604020202020204" pitchFamily="34" charset="0"/>
                </a:rPr>
                <a:t>Outcomes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: employment rate, occupational performance, work competence, productivity at work.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588479" y="30938633"/>
              <a:ext cx="4096592" cy="4154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Arial" panose="020B0604020202020204" pitchFamily="34" charset="0"/>
                  <a:cs typeface="Arial" panose="020B0604020202020204" pitchFamily="34" charset="0"/>
                </a:rPr>
                <a:t>Participants:</a:t>
              </a:r>
            </a:p>
            <a:p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Persons</a:t>
              </a:r>
              <a:r>
                <a:rPr lang="en-US" sz="4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with physical disability from different age groups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endParaRPr lang="en-US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48097" y="29877934"/>
              <a:ext cx="6230664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latin typeface="Arial" panose="020B0604020202020204" pitchFamily="34" charset="0"/>
                  <a:cs typeface="Arial" panose="020B0604020202020204" pitchFamily="34" charset="0"/>
                </a:rPr>
                <a:t>Inclusion Criteria</a:t>
              </a:r>
            </a:p>
          </p:txBody>
        </p:sp>
      </p:grpSp>
      <p:sp>
        <p:nvSpPr>
          <p:cNvPr id="2" name="AutoShape 2" descr="Doctor Physician Md Medical - Free image on Pixab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octor Physician Md Medical - Free image on Pixab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octor Physician Md Medical - Free image on Pixaba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Doctor Physician Md Medical - Free image on Pixaba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0" descr="Doctor Physician Md Medical - Free image on Pixaba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 descr="Doctor Physician Md Medical - Free image on Pixabay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6" name="Picture 10" descr="https://static.thenounproject.com/png/1535232-200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4767" y="35776996"/>
            <a:ext cx="1929053" cy="1929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8" descr="https://static.thenounproject.com/png/840064-200.png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5334" y="35824260"/>
            <a:ext cx="1881789" cy="188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65" descr="Photo of two women, at an interview. An employer and a job applicant using a wheelchair  " title="Photo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831" y="23128407"/>
            <a:ext cx="5862369" cy="3901140"/>
          </a:xfrm>
          <a:prstGeom prst="rect">
            <a:avLst/>
          </a:prstGeom>
        </p:spPr>
      </p:pic>
      <p:sp>
        <p:nvSpPr>
          <p:cNvPr id="67" name="Rectangle 36"/>
          <p:cNvSpPr>
            <a:spLocks noChangeArrowheads="1"/>
          </p:cNvSpPr>
          <p:nvPr/>
        </p:nvSpPr>
        <p:spPr bwMode="auto">
          <a:xfrm>
            <a:off x="13724218" y="31797626"/>
            <a:ext cx="13368170" cy="128868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none" lIns="27432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endParaRPr lang="en-US" alt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Directions </a:t>
            </a:r>
          </a:p>
          <a:p>
            <a:endParaRPr lang="en-US" alt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 descr="Text box that says the following:&#10;&#10;Occupational performance: physical independence, mobility, self-care skills, transportation &#10;Physical fitness: aerobic and anaerobic fitness, agility, muscle strength/endurance, flexibility, weight management &#10;Psychological well-being: self efficacy, sense of belongings, sense of accomplishments&#10;&#10;" title="In direct measures of association"/>
          <p:cNvSpPr/>
          <p:nvPr/>
        </p:nvSpPr>
        <p:spPr>
          <a:xfrm>
            <a:off x="20800408" y="22779493"/>
            <a:ext cx="13035375" cy="4470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 </a:t>
            </a:r>
          </a:p>
          <a:p>
            <a:r>
              <a:rPr lang="en-US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Occupational performance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physical independence, mobility, self-care skills, transportation </a:t>
            </a:r>
          </a:p>
          <a:p>
            <a:r>
              <a:rPr lang="en-US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fitness: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aerobic and anaerobic fitness, agility, muscle strength/endurance, flexibility, weight management </a:t>
            </a:r>
          </a:p>
          <a:p>
            <a:r>
              <a:rPr lang="en-US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Psychological well-being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self efficacy, sense of belongings, sense of accomplishments</a:t>
            </a:r>
          </a:p>
          <a:p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flipV="1">
            <a:off x="19656421" y="24126223"/>
            <a:ext cx="986290" cy="687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 flipV="1">
            <a:off x="33969416" y="24053963"/>
            <a:ext cx="986290" cy="687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 descr="Photo of female athletes in wheelchairs&#10;" title="Photo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6300" y="23192886"/>
            <a:ext cx="5773982" cy="3271831"/>
          </a:xfrm>
          <a:prstGeom prst="rect">
            <a:avLst/>
          </a:prstGeom>
        </p:spPr>
      </p:pic>
      <p:sp>
        <p:nvSpPr>
          <p:cNvPr id="47" name="Rectangle 30"/>
          <p:cNvSpPr>
            <a:spLocks noChangeArrowheads="1"/>
          </p:cNvSpPr>
          <p:nvPr/>
        </p:nvSpPr>
        <p:spPr bwMode="auto">
          <a:xfrm>
            <a:off x="13498749" y="7044365"/>
            <a:ext cx="27649252" cy="82153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27432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ctr"/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Key Findings </a:t>
            </a:r>
          </a:p>
        </p:txBody>
      </p:sp>
      <p:sp>
        <p:nvSpPr>
          <p:cNvPr id="54" name="Rectangle 30"/>
          <p:cNvSpPr>
            <a:spLocks noChangeArrowheads="1"/>
          </p:cNvSpPr>
          <p:nvPr/>
        </p:nvSpPr>
        <p:spPr bwMode="auto">
          <a:xfrm>
            <a:off x="13498748" y="13550436"/>
            <a:ext cx="27649251" cy="82153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27432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ctr"/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Direct Measures of Association</a:t>
            </a:r>
          </a:p>
        </p:txBody>
      </p:sp>
      <p:sp>
        <p:nvSpPr>
          <p:cNvPr id="55" name="Rectangle 30"/>
          <p:cNvSpPr>
            <a:spLocks noChangeArrowheads="1"/>
          </p:cNvSpPr>
          <p:nvPr/>
        </p:nvSpPr>
        <p:spPr bwMode="auto">
          <a:xfrm>
            <a:off x="13385577" y="20119133"/>
            <a:ext cx="27649250" cy="82153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27432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ctr"/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Indirect Measures of Association</a:t>
            </a:r>
          </a:p>
        </p:txBody>
      </p:sp>
      <p:pic>
        <p:nvPicPr>
          <p:cNvPr id="20" name="Picture 19" descr="CIHR logo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980831" y="36894878"/>
            <a:ext cx="3150512" cy="1009709"/>
          </a:xfrm>
          <a:prstGeom prst="rect">
            <a:avLst/>
          </a:prstGeom>
        </p:spPr>
      </p:pic>
      <p:pic>
        <p:nvPicPr>
          <p:cNvPr id="58" name="Picture 3" descr="SSHRC Logo">
            <a:extLst>
              <a:ext uri="{FF2B5EF4-FFF2-40B4-BE49-F238E27FC236}">
                <a16:creationId xmlns:a16="http://schemas.microsoft.com/office/drawing/2014/main" id="{6497D303-AB99-9043-B9E2-A348C86C5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7109" y="36842758"/>
            <a:ext cx="2711857" cy="1055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840C5BE-F2A3-405C-8F3D-2ACA7AD52C1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767" y="23919560"/>
            <a:ext cx="2218125" cy="27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0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Path Form Template" ma:contentTypeID="0x010100F8EF98760CBA4A94994F13BA881038FA00C0001AD72809C243963860757B8E6387" ma:contentTypeVersion="1" ma:contentTypeDescription="A Microsoft Office InfoPath Form Template." ma:contentTypeScope="" ma:versionID="2978d64824eb245c316bcbb9bd1962d8">
  <xsd:schema xmlns:xsd="http://www.w3.org/2001/XMLSchema" xmlns:xs="http://www.w3.org/2001/XMLSchema" xmlns:p="http://schemas.microsoft.com/office/2006/metadata/properties" xmlns:ns2="f90fb213-b52c-44ed-b17b-583c5b068309" targetNamespace="http://schemas.microsoft.com/office/2006/metadata/properties" ma:root="true" ma:fieldsID="c3999118be38368c3c8cd8b106959fc6" ns2:_="">
    <xsd:import namespace="f90fb213-b52c-44ed-b17b-583c5b068309"/>
    <xsd:element name="properties">
      <xsd:complexType>
        <xsd:sequence>
          <xsd:element name="documentManagement">
            <xsd:complexType>
              <xsd:all>
                <xsd:element ref="ns2:FormName" minOccurs="0"/>
                <xsd:element ref="ns2:FormCategory" minOccurs="0"/>
                <xsd:element ref="ns2:FormVersion" minOccurs="0"/>
                <xsd:element ref="ns2:FormId" minOccurs="0"/>
                <xsd:element ref="ns2:FormLocale" minOccurs="0"/>
                <xsd:element ref="ns2:FormDescription" minOccurs="0"/>
                <xsd:element ref="ns2:CustomContentTypeId" minOccurs="0"/>
                <xsd:element ref="ns2:ShowInCatalo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fb213-b52c-44ed-b17b-583c5b068309" elementFormDefault="qualified">
    <xsd:import namespace="http://schemas.microsoft.com/office/2006/documentManagement/types"/>
    <xsd:import namespace="http://schemas.microsoft.com/office/infopath/2007/PartnerControls"/>
    <xsd:element name="FormName" ma:index="8" nillable="true" ma:displayName="Form Name" ma:internalName="FormName">
      <xsd:simpleType>
        <xsd:restriction base="dms:Text"/>
      </xsd:simpleType>
    </xsd:element>
    <xsd:element name="FormCategory" ma:index="9" nillable="true" ma:displayName="Form Category" ma:internalName="FormCategory">
      <xsd:simpleType>
        <xsd:restriction base="dms:Text"/>
      </xsd:simpleType>
    </xsd:element>
    <xsd:element name="FormVersion" ma:index="10" nillable="true" ma:displayName="Form Version" ma:internalName="FormVersion">
      <xsd:simpleType>
        <xsd:restriction base="dms:Text"/>
      </xsd:simpleType>
    </xsd:element>
    <xsd:element name="FormId" ma:index="11" nillable="true" ma:displayName="Form ID" ma:internalName="FormId">
      <xsd:simpleType>
        <xsd:restriction base="dms:Text"/>
      </xsd:simpleType>
    </xsd:element>
    <xsd:element name="FormLocale" ma:index="12" nillable="true" ma:displayName="Form Locale" ma:internalName="FormLocale">
      <xsd:simpleType>
        <xsd:restriction base="dms:Text"/>
      </xsd:simpleType>
    </xsd:element>
    <xsd:element name="FormDescription" ma:index="13" nillable="true" ma:displayName="Form Description" ma:internalName="FormDescription">
      <xsd:simpleType>
        <xsd:restriction base="dms:Text"/>
      </xsd:simpleType>
    </xsd:element>
    <xsd:element name="CustomContentTypeId" ma:index="14" nillable="true" ma:displayName="Content Type ID" ma:hidden="true" ma:internalName="CustomContentTypeId">
      <xsd:simpleType>
        <xsd:restriction base="dms:Text"/>
      </xsd:simpleType>
    </xsd:element>
    <xsd:element name="ShowInCatalog" ma:index="15" nillable="true" ma:displayName="Show in Catalog" ma:default="TRUE" ma:internalName="ShowInCatalog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Description xmlns="f90fb213-b52c-44ed-b17b-583c5b068309" xsi:nil="true"/>
    <CustomContentTypeId xmlns="f90fb213-b52c-44ed-b17b-583c5b068309" xsi:nil="true"/>
    <FormLocale xmlns="f90fb213-b52c-44ed-b17b-583c5b068309" xsi:nil="true"/>
    <ShowInCatalog xmlns="f90fb213-b52c-44ed-b17b-583c5b068309">true</ShowInCatalog>
    <FormId xmlns="f90fb213-b52c-44ed-b17b-583c5b068309" xsi:nil="true"/>
    <FormCategory xmlns="f90fb213-b52c-44ed-b17b-583c5b068309" xsi:nil="true"/>
    <FormName xmlns="f90fb213-b52c-44ed-b17b-583c5b068309">BRI Standard Poster Template</FormName>
    <FormVersion xmlns="f90fb213-b52c-44ed-b17b-583c5b06830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40FF85-304A-4333-AE74-1EBC6AA3A8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0fb213-b52c-44ed-b17b-583c5b0683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534EFF-36D3-4F5D-8CC4-9D3BC96CA53E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f90fb213-b52c-44ed-b17b-583c5b068309"/>
  </ds:schemaRefs>
</ds:datastoreItem>
</file>

<file path=customXml/itemProps3.xml><?xml version="1.0" encoding="utf-8"?>
<ds:datastoreItem xmlns:ds="http://schemas.openxmlformats.org/officeDocument/2006/customXml" ds:itemID="{431C4634-1AC6-4F2F-AB86-19B0850D2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2592</TotalTime>
  <Words>646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Wingdings</vt:lpstr>
      <vt:lpstr>Office Theme</vt:lpstr>
      <vt:lpstr>PowerPoint Presentation</vt:lpstr>
    </vt:vector>
  </TitlesOfParts>
  <Company>Holland Bloorview Kids Rehab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Vanden Kroonenberg</dc:creator>
  <cp:lastModifiedBy>Azar Varahrami</cp:lastModifiedBy>
  <cp:revision>152</cp:revision>
  <dcterms:created xsi:type="dcterms:W3CDTF">2014-10-02T18:50:54Z</dcterms:created>
  <dcterms:modified xsi:type="dcterms:W3CDTF">2020-11-06T02:41:01Z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0x010100F8EF98760CBA4A94994F13BA881038FA00C0001AD72809C243963860757B8E6387</vt:lpwstr>
  </property>
</Properties>
</file>