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71" r:id="rId4"/>
    <p:sldId id="272" r:id="rId5"/>
    <p:sldId id="273" r:id="rId6"/>
    <p:sldId id="276" r:id="rId7"/>
    <p:sldId id="260" r:id="rId8"/>
    <p:sldId id="275" r:id="rId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9" autoAdjust="0"/>
    <p:restoredTop sz="65805" autoAdjust="0"/>
  </p:normalViewPr>
  <p:slideViewPr>
    <p:cSldViewPr snapToGrid="0">
      <p:cViewPr varScale="1">
        <p:scale>
          <a:sx n="71" d="100"/>
          <a:sy n="71" d="100"/>
        </p:scale>
        <p:origin x="7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D0E539-44F6-44A7-9D8B-50262C66A917}"/>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a16="http://schemas.microsoft.com/office/drawing/2014/main" id="{00076265-A75E-4679-B825-285FC622FF67}"/>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92C16360-266C-4AF9-9FFB-E3ABC067F978}" type="datetimeFigureOut">
              <a:rPr lang="en-CA" smtClean="0"/>
              <a:t>2020-11-11</a:t>
            </a:fld>
            <a:endParaRPr lang="en-CA"/>
          </a:p>
        </p:txBody>
      </p:sp>
      <p:sp>
        <p:nvSpPr>
          <p:cNvPr id="4" name="Footer Placeholder 3">
            <a:extLst>
              <a:ext uri="{FF2B5EF4-FFF2-40B4-BE49-F238E27FC236}">
                <a16:creationId xmlns:a16="http://schemas.microsoft.com/office/drawing/2014/main" id="{24478D1F-6693-4BA0-AC5A-24724B2598D8}"/>
              </a:ext>
            </a:extLst>
          </p:cNvPr>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4204F573-0DC4-4904-AF39-1B06AA824AA3}"/>
              </a:ext>
            </a:extLst>
          </p:cNvPr>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992344D5-D3FE-433F-9978-9236A90FCFB9}" type="slidenum">
              <a:rPr lang="en-CA" smtClean="0"/>
              <a:t>‹#›</a:t>
            </a:fld>
            <a:endParaRPr lang="en-CA"/>
          </a:p>
        </p:txBody>
      </p:sp>
    </p:spTree>
    <p:extLst>
      <p:ext uri="{BB962C8B-B14F-4D97-AF65-F5344CB8AC3E}">
        <p14:creationId xmlns:p14="http://schemas.microsoft.com/office/powerpoint/2010/main" val="2828807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9780"/>
          </a:xfrm>
          <a:prstGeom prst="rect">
            <a:avLst/>
          </a:prstGeom>
        </p:spPr>
        <p:txBody>
          <a:bodyPr vert="horz" lIns="93936" tIns="46968" rIns="93936" bIns="46968" rtlCol="0"/>
          <a:lstStyle>
            <a:lvl1pPr algn="l">
              <a:defRPr sz="1200"/>
            </a:lvl1pPr>
          </a:lstStyle>
          <a:p>
            <a:endParaRPr lang="en-CA"/>
          </a:p>
        </p:txBody>
      </p:sp>
      <p:sp>
        <p:nvSpPr>
          <p:cNvPr id="3" name="Date Placeholder 2"/>
          <p:cNvSpPr>
            <a:spLocks noGrp="1"/>
          </p:cNvSpPr>
          <p:nvPr>
            <p:ph type="dt" idx="1"/>
          </p:nvPr>
        </p:nvSpPr>
        <p:spPr>
          <a:xfrm>
            <a:off x="4008705" y="1"/>
            <a:ext cx="3066733" cy="469780"/>
          </a:xfrm>
          <a:prstGeom prst="rect">
            <a:avLst/>
          </a:prstGeom>
        </p:spPr>
        <p:txBody>
          <a:bodyPr vert="horz" lIns="93936" tIns="46968" rIns="93936" bIns="46968" rtlCol="0"/>
          <a:lstStyle>
            <a:lvl1pPr algn="r">
              <a:defRPr sz="1200"/>
            </a:lvl1pPr>
          </a:lstStyle>
          <a:p>
            <a:fld id="{556A0EB6-C362-4802-8564-99F790BB9EE3}" type="datetimeFigureOut">
              <a:rPr lang="en-CA" smtClean="0"/>
              <a:t>2020-11-11</a:t>
            </a:fld>
            <a:endParaRPr lang="en-CA"/>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CA"/>
          </a:p>
        </p:txBody>
      </p:sp>
      <p:sp>
        <p:nvSpPr>
          <p:cNvPr id="5" name="Notes Placeholder 4"/>
          <p:cNvSpPr>
            <a:spLocks noGrp="1"/>
          </p:cNvSpPr>
          <p:nvPr>
            <p:ph type="body" sz="quarter" idx="3"/>
          </p:nvPr>
        </p:nvSpPr>
        <p:spPr>
          <a:xfrm>
            <a:off x="707708" y="4505979"/>
            <a:ext cx="5661660" cy="3686712"/>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CA"/>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91D29512-0F5E-41BA-8ECD-7501422C9996}" type="slidenum">
              <a:rPr lang="en-CA" smtClean="0"/>
              <a:t>‹#›</a:t>
            </a:fld>
            <a:endParaRPr lang="en-CA"/>
          </a:p>
        </p:txBody>
      </p:sp>
    </p:spTree>
    <p:extLst>
      <p:ext uri="{BB962C8B-B14F-4D97-AF65-F5344CB8AC3E}">
        <p14:creationId xmlns:p14="http://schemas.microsoft.com/office/powerpoint/2010/main" val="2505812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1D29512-0F5E-41BA-8ECD-7501422C9996}" type="slidenum">
              <a:rPr lang="en-CA" smtClean="0"/>
              <a:t>1</a:t>
            </a:fld>
            <a:endParaRPr lang="en-CA"/>
          </a:p>
        </p:txBody>
      </p:sp>
    </p:spTree>
    <p:extLst>
      <p:ext uri="{BB962C8B-B14F-4D97-AF65-F5344CB8AC3E}">
        <p14:creationId xmlns:p14="http://schemas.microsoft.com/office/powerpoint/2010/main" val="1454606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1D29512-0F5E-41BA-8ECD-7501422C9996}" type="slidenum">
              <a:rPr lang="en-CA" smtClean="0"/>
              <a:t>2</a:t>
            </a:fld>
            <a:endParaRPr lang="en-CA"/>
          </a:p>
        </p:txBody>
      </p:sp>
    </p:spTree>
    <p:extLst>
      <p:ext uri="{BB962C8B-B14F-4D97-AF65-F5344CB8AC3E}">
        <p14:creationId xmlns:p14="http://schemas.microsoft.com/office/powerpoint/2010/main" val="2577191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1D29512-0F5E-41BA-8ECD-7501422C9996}" type="slidenum">
              <a:rPr lang="en-CA" smtClean="0"/>
              <a:t>3</a:t>
            </a:fld>
            <a:endParaRPr lang="en-CA"/>
          </a:p>
        </p:txBody>
      </p:sp>
    </p:spTree>
    <p:extLst>
      <p:ext uri="{BB962C8B-B14F-4D97-AF65-F5344CB8AC3E}">
        <p14:creationId xmlns:p14="http://schemas.microsoft.com/office/powerpoint/2010/main" val="771588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1D29512-0F5E-41BA-8ECD-7501422C9996}" type="slidenum">
              <a:rPr lang="en-CA" smtClean="0"/>
              <a:t>4</a:t>
            </a:fld>
            <a:endParaRPr lang="en-CA"/>
          </a:p>
        </p:txBody>
      </p:sp>
    </p:spTree>
    <p:extLst>
      <p:ext uri="{BB962C8B-B14F-4D97-AF65-F5344CB8AC3E}">
        <p14:creationId xmlns:p14="http://schemas.microsoft.com/office/powerpoint/2010/main" val="1072241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1D29512-0F5E-41BA-8ECD-7501422C9996}" type="slidenum">
              <a:rPr lang="en-CA" smtClean="0"/>
              <a:t>5</a:t>
            </a:fld>
            <a:endParaRPr lang="en-CA"/>
          </a:p>
        </p:txBody>
      </p:sp>
    </p:spTree>
    <p:extLst>
      <p:ext uri="{BB962C8B-B14F-4D97-AF65-F5344CB8AC3E}">
        <p14:creationId xmlns:p14="http://schemas.microsoft.com/office/powerpoint/2010/main" val="2785948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1D29512-0F5E-41BA-8ECD-7501422C9996}" type="slidenum">
              <a:rPr lang="en-CA" smtClean="0"/>
              <a:t>6</a:t>
            </a:fld>
            <a:endParaRPr lang="en-CA"/>
          </a:p>
        </p:txBody>
      </p:sp>
    </p:spTree>
    <p:extLst>
      <p:ext uri="{BB962C8B-B14F-4D97-AF65-F5344CB8AC3E}">
        <p14:creationId xmlns:p14="http://schemas.microsoft.com/office/powerpoint/2010/main" val="2665699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defTabSz="939363">
              <a:defRPr/>
            </a:pPr>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91D29512-0F5E-41BA-8ECD-7501422C9996}" type="slidenum">
              <a:rPr lang="en-CA" smtClean="0"/>
              <a:t>7</a:t>
            </a:fld>
            <a:endParaRPr lang="en-CA"/>
          </a:p>
        </p:txBody>
      </p:sp>
    </p:spTree>
    <p:extLst>
      <p:ext uri="{BB962C8B-B14F-4D97-AF65-F5344CB8AC3E}">
        <p14:creationId xmlns:p14="http://schemas.microsoft.com/office/powerpoint/2010/main" val="198457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1D29512-0F5E-41BA-8ECD-7501422C9996}" type="slidenum">
              <a:rPr lang="en-CA" smtClean="0"/>
              <a:t>8</a:t>
            </a:fld>
            <a:endParaRPr lang="en-CA"/>
          </a:p>
        </p:txBody>
      </p:sp>
    </p:spTree>
    <p:extLst>
      <p:ext uri="{BB962C8B-B14F-4D97-AF65-F5344CB8AC3E}">
        <p14:creationId xmlns:p14="http://schemas.microsoft.com/office/powerpoint/2010/main" val="361957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8805-52AD-4DFA-ADAF-7BAB2F82EB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C74B955-618A-4DA8-BF5A-DC993BFD8D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964D936-FFAD-4F36-96BB-64C14CCD81C1}"/>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5" name="Footer Placeholder 4">
            <a:extLst>
              <a:ext uri="{FF2B5EF4-FFF2-40B4-BE49-F238E27FC236}">
                <a16:creationId xmlns:a16="http://schemas.microsoft.com/office/drawing/2014/main" id="{72810BDD-E357-4C19-8243-0931FE5DCB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96098F-840F-4E64-99DF-6F369A0B99AC}"/>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62275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36BC-32AA-472F-861C-56E9701DF23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C4B7E97-6292-4FC7-B84A-03492E080A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7F0FA62-6985-4813-8382-6B586C99F443}"/>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5" name="Footer Placeholder 4">
            <a:extLst>
              <a:ext uri="{FF2B5EF4-FFF2-40B4-BE49-F238E27FC236}">
                <a16:creationId xmlns:a16="http://schemas.microsoft.com/office/drawing/2014/main" id="{02380854-C88B-4BDD-A366-F41D2F2FDB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EA83CC-2FEC-4A00-B39F-3FD874F5EFE4}"/>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65761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3E6FE8-BA37-41BB-B0BA-CC9FC0C57C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4B89446-34DA-45EA-8017-FD0AAFB88A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02D294E-A779-4E7B-9906-912FDF511449}"/>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5" name="Footer Placeholder 4">
            <a:extLst>
              <a:ext uri="{FF2B5EF4-FFF2-40B4-BE49-F238E27FC236}">
                <a16:creationId xmlns:a16="http://schemas.microsoft.com/office/drawing/2014/main" id="{5399A143-ECDD-4260-9033-A06CE0B157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F587F46-4B6E-4EDD-87AB-69F9AA6DE236}"/>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13087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3B-1AE7-4CBB-81D1-BC01D0ABD9D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F403603-6573-4A19-8EEF-AE76B26F15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1E45919-B47B-4111-9C80-F08FF985CD1E}"/>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5" name="Footer Placeholder 4">
            <a:extLst>
              <a:ext uri="{FF2B5EF4-FFF2-40B4-BE49-F238E27FC236}">
                <a16:creationId xmlns:a16="http://schemas.microsoft.com/office/drawing/2014/main" id="{83A69F8D-3585-4A8B-86A3-E8531509F5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EC7D8DB-3A9B-4572-B583-56BCCABB03E9}"/>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424626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32A8-0EC7-4ED3-B80B-C666915639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7BA8E5B-9DF6-469E-A4CB-A926C23CE5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6B7C4E-5769-4B1C-829A-CA425275068F}"/>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5" name="Footer Placeholder 4">
            <a:extLst>
              <a:ext uri="{FF2B5EF4-FFF2-40B4-BE49-F238E27FC236}">
                <a16:creationId xmlns:a16="http://schemas.microsoft.com/office/drawing/2014/main" id="{5257A25B-FE1A-4B4D-9409-36851C01BAF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2901758-3174-4DD6-8244-252CCC74982F}"/>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81501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3D28-6133-4214-BE33-E7026D14E9D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868BB16-5DCF-48EC-AA1B-4C3FC55CE2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03A9078-0C17-41AA-92E0-F4D065733B4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9C5FDC0-72D1-45D1-8DE3-B1CD30316E82}"/>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6" name="Footer Placeholder 5">
            <a:extLst>
              <a:ext uri="{FF2B5EF4-FFF2-40B4-BE49-F238E27FC236}">
                <a16:creationId xmlns:a16="http://schemas.microsoft.com/office/drawing/2014/main" id="{8309202D-33FF-4AF7-A567-E465F222602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FA36F78-1528-429B-8A4F-15F3C64FAE0A}"/>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515592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B28F-8588-480A-B166-0AFB7E9E4ED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A96CC10-A28C-4E2B-9260-CDEA2188E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EC608C-EEF3-41AA-AEEE-657F953A4F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302E189-7386-4687-B06E-E79283AAC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A42A810-6524-4B42-BDF9-BC1A901D1C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D30F1B7-A4AC-4523-96DF-0932C0159AF2}"/>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8" name="Footer Placeholder 7">
            <a:extLst>
              <a:ext uri="{FF2B5EF4-FFF2-40B4-BE49-F238E27FC236}">
                <a16:creationId xmlns:a16="http://schemas.microsoft.com/office/drawing/2014/main" id="{98D6A70A-259E-4464-835C-02F4126C691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537481B-2E93-4E65-BD65-00E0A91A00A4}"/>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96194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B3D5-94BC-4C74-B94F-99EB0CAD412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340DF39-549D-4FC5-A0B5-A748731F08A4}"/>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4" name="Footer Placeholder 3">
            <a:extLst>
              <a:ext uri="{FF2B5EF4-FFF2-40B4-BE49-F238E27FC236}">
                <a16:creationId xmlns:a16="http://schemas.microsoft.com/office/drawing/2014/main" id="{938A9E36-CA5A-4133-AD24-799B1EE3BE4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7E8B13A-6B23-47EB-B505-19EE32451DF7}"/>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00303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9C4772-AEC8-4352-9AB6-30D96F61BDE6}"/>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3" name="Footer Placeholder 2">
            <a:extLst>
              <a:ext uri="{FF2B5EF4-FFF2-40B4-BE49-F238E27FC236}">
                <a16:creationId xmlns:a16="http://schemas.microsoft.com/office/drawing/2014/main" id="{9E9DF60B-F154-4789-8425-4C9D1686DBA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4E6A7AA-F1A1-459A-AE05-B6E74A5C739B}"/>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292193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76B81-6FDE-40AA-9514-F24930547E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F79EAED-3A40-40F8-93B9-416F894700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85B770A-79A2-47D6-B88D-D7B4D5993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4BEE2B-A132-4184-AF40-A41C60050799}"/>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6" name="Footer Placeholder 5">
            <a:extLst>
              <a:ext uri="{FF2B5EF4-FFF2-40B4-BE49-F238E27FC236}">
                <a16:creationId xmlns:a16="http://schemas.microsoft.com/office/drawing/2014/main" id="{BDF82631-3DB5-4A3B-9656-B29D0E532FD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B4F9B41-01B9-42F7-B32A-8E5C34E181A1}"/>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99022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5312-42E5-4F94-A97C-7E0A6FCEF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1D234581-6DEC-4336-8A47-7571FF508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93885EB-528E-4D01-B50D-A5F9311F7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95B6A3-E5C8-40D7-BA1C-367B824DAD44}"/>
              </a:ext>
            </a:extLst>
          </p:cNvPr>
          <p:cNvSpPr>
            <a:spLocks noGrp="1"/>
          </p:cNvSpPr>
          <p:nvPr>
            <p:ph type="dt" sz="half" idx="10"/>
          </p:nvPr>
        </p:nvSpPr>
        <p:spPr/>
        <p:txBody>
          <a:bodyPr/>
          <a:lstStyle/>
          <a:p>
            <a:fld id="{BD55017C-FEAA-4059-A1A3-82EFBE1760DE}" type="datetimeFigureOut">
              <a:rPr lang="en-CA" smtClean="0"/>
              <a:t>2020-11-11</a:t>
            </a:fld>
            <a:endParaRPr lang="en-CA"/>
          </a:p>
        </p:txBody>
      </p:sp>
      <p:sp>
        <p:nvSpPr>
          <p:cNvPr id="6" name="Footer Placeholder 5">
            <a:extLst>
              <a:ext uri="{FF2B5EF4-FFF2-40B4-BE49-F238E27FC236}">
                <a16:creationId xmlns:a16="http://schemas.microsoft.com/office/drawing/2014/main" id="{642FDDBF-4987-44BA-86F2-533068ACB08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ED4CFA-9874-4CC7-B218-A8534781D2AC}"/>
              </a:ext>
            </a:extLst>
          </p:cNvPr>
          <p:cNvSpPr>
            <a:spLocks noGrp="1"/>
          </p:cNvSpPr>
          <p:nvPr>
            <p:ph type="sldNum" sz="quarter" idx="12"/>
          </p:nvPr>
        </p:nvSpPr>
        <p:spPr/>
        <p:txBody>
          <a:bodyPr/>
          <a:lstStyle/>
          <a:p>
            <a:fld id="{F43D1F8C-AEF9-4A63-B7CC-70FA76A6E397}" type="slidenum">
              <a:rPr lang="en-CA" smtClean="0"/>
              <a:t>‹#›</a:t>
            </a:fld>
            <a:endParaRPr lang="en-CA"/>
          </a:p>
        </p:txBody>
      </p:sp>
    </p:spTree>
    <p:extLst>
      <p:ext uri="{BB962C8B-B14F-4D97-AF65-F5344CB8AC3E}">
        <p14:creationId xmlns:p14="http://schemas.microsoft.com/office/powerpoint/2010/main" val="11210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55D7F-5C81-4068-9FC7-61804137F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7F09C53-0811-4AA5-87B2-69A0662E8D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12071B8-3F44-4147-8545-A19DC92E0F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5017C-FEAA-4059-A1A3-82EFBE1760DE}" type="datetimeFigureOut">
              <a:rPr lang="en-CA" smtClean="0"/>
              <a:t>2020-11-11</a:t>
            </a:fld>
            <a:endParaRPr lang="en-CA"/>
          </a:p>
        </p:txBody>
      </p:sp>
      <p:sp>
        <p:nvSpPr>
          <p:cNvPr id="5" name="Footer Placeholder 4">
            <a:extLst>
              <a:ext uri="{FF2B5EF4-FFF2-40B4-BE49-F238E27FC236}">
                <a16:creationId xmlns:a16="http://schemas.microsoft.com/office/drawing/2014/main" id="{43AAD12F-7719-4104-A7FB-1CF323420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D6D5F4A-B30A-45D2-B34A-F3A4651E59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D1F8C-AEF9-4A63-B7CC-70FA76A6E397}" type="slidenum">
              <a:rPr lang="en-CA" smtClean="0"/>
              <a:t>‹#›</a:t>
            </a:fld>
            <a:endParaRPr lang="en-CA"/>
          </a:p>
        </p:txBody>
      </p:sp>
    </p:spTree>
    <p:extLst>
      <p:ext uri="{BB962C8B-B14F-4D97-AF65-F5344CB8AC3E}">
        <p14:creationId xmlns:p14="http://schemas.microsoft.com/office/powerpoint/2010/main" val="167364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rkspace.library.yorku.ca/xmlui/handle/10315/3456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a.buettgen@gmail.com" TargetMode="External"/><Relationship Id="rId5" Type="http://schemas.openxmlformats.org/officeDocument/2006/relationships/hyperlink" Target="mailto:alexis.buettgen@eviance.ca" TargetMode="External"/><Relationship Id="rId4" Type="http://schemas.openxmlformats.org/officeDocument/2006/relationships/hyperlink" Target="https://www.youtube.com/watch?v=9L08JCcX8GE&amp;list=PLE6Ia3FWQyyR80HmDPjcLcHCxqZPPYjkY&amp;index=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34FA-D42F-4CE7-A9BC-A880BA48BB49}"/>
              </a:ext>
            </a:extLst>
          </p:cNvPr>
          <p:cNvSpPr>
            <a:spLocks noGrp="1"/>
          </p:cNvSpPr>
          <p:nvPr>
            <p:ph type="ctrTitle"/>
          </p:nvPr>
        </p:nvSpPr>
        <p:spPr>
          <a:xfrm>
            <a:off x="695739" y="1122363"/>
            <a:ext cx="10376451" cy="2387600"/>
          </a:xfrm>
        </p:spPr>
        <p:txBody>
          <a:bodyPr>
            <a:normAutofit fontScale="90000"/>
          </a:bodyPr>
          <a:lstStyle/>
          <a:p>
            <a:br>
              <a:rPr lang="en-CA" sz="4400" dirty="0"/>
            </a:br>
            <a:br>
              <a:rPr lang="en-CA" sz="4400" dirty="0"/>
            </a:br>
            <a:br>
              <a:rPr lang="en-CA" sz="4400" dirty="0"/>
            </a:br>
            <a:r>
              <a:rPr lang="en-CA" sz="4000" b="1" dirty="0"/>
              <a:t>An Institutional Analysis of Workplace Accommodations in the Ontario Non-profit Sector</a:t>
            </a:r>
            <a:endParaRPr lang="en-CA" b="1" dirty="0"/>
          </a:p>
        </p:txBody>
      </p:sp>
      <p:sp>
        <p:nvSpPr>
          <p:cNvPr id="3" name="Subtitle 2">
            <a:extLst>
              <a:ext uri="{FF2B5EF4-FFF2-40B4-BE49-F238E27FC236}">
                <a16:creationId xmlns:a16="http://schemas.microsoft.com/office/drawing/2014/main" id="{42BBF120-9F08-4A89-B1B5-4AD0574CF297}"/>
              </a:ext>
            </a:extLst>
          </p:cNvPr>
          <p:cNvSpPr>
            <a:spLocks noGrp="1"/>
          </p:cNvSpPr>
          <p:nvPr>
            <p:ph type="subTitle" idx="1"/>
          </p:nvPr>
        </p:nvSpPr>
        <p:spPr/>
        <p:txBody>
          <a:bodyPr>
            <a:normAutofit/>
          </a:bodyPr>
          <a:lstStyle/>
          <a:p>
            <a:r>
              <a:rPr lang="en-CA" dirty="0"/>
              <a:t>Poster Presentation by Alexis Buettgen</a:t>
            </a:r>
          </a:p>
          <a:p>
            <a:r>
              <a:rPr lang="en-CA" dirty="0"/>
              <a:t>Disability and Work in Canada 2020 Virtual Conference</a:t>
            </a:r>
          </a:p>
          <a:p>
            <a:r>
              <a:rPr lang="en-CA" dirty="0"/>
              <a:t>November 25 &amp; 26 and December 1 &amp; 2</a:t>
            </a:r>
          </a:p>
        </p:txBody>
      </p:sp>
    </p:spTree>
    <p:extLst>
      <p:ext uri="{BB962C8B-B14F-4D97-AF65-F5344CB8AC3E}">
        <p14:creationId xmlns:p14="http://schemas.microsoft.com/office/powerpoint/2010/main" val="375161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FA770-4041-4942-9C09-375C7B17FF8A}"/>
              </a:ext>
            </a:extLst>
          </p:cNvPr>
          <p:cNvSpPr>
            <a:spLocks noGrp="1"/>
          </p:cNvSpPr>
          <p:nvPr>
            <p:ph type="title"/>
          </p:nvPr>
        </p:nvSpPr>
        <p:spPr/>
        <p:txBody>
          <a:bodyPr/>
          <a:lstStyle/>
          <a:p>
            <a:r>
              <a:rPr lang="en-CA" b="1" dirty="0"/>
              <a:t>Methodology </a:t>
            </a:r>
          </a:p>
        </p:txBody>
      </p:sp>
      <p:sp>
        <p:nvSpPr>
          <p:cNvPr id="3" name="Content Placeholder 2">
            <a:extLst>
              <a:ext uri="{FF2B5EF4-FFF2-40B4-BE49-F238E27FC236}">
                <a16:creationId xmlns:a16="http://schemas.microsoft.com/office/drawing/2014/main" id="{F703360E-9F8D-441E-9C6F-71FD0BC7CFAB}"/>
              </a:ext>
            </a:extLst>
          </p:cNvPr>
          <p:cNvSpPr>
            <a:spLocks noGrp="1"/>
          </p:cNvSpPr>
          <p:nvPr>
            <p:ph idx="1"/>
          </p:nvPr>
        </p:nvSpPr>
        <p:spPr/>
        <p:txBody>
          <a:bodyPr/>
          <a:lstStyle/>
          <a:p>
            <a:r>
              <a:rPr lang="en-CA" dirty="0"/>
              <a:t>Institutional analysis drawing from institutional ethnography</a:t>
            </a:r>
          </a:p>
          <a:p>
            <a:r>
              <a:rPr lang="en-CA" dirty="0"/>
              <a:t>Methods:</a:t>
            </a:r>
          </a:p>
          <a:p>
            <a:pPr lvl="1"/>
            <a:r>
              <a:rPr lang="en-CA" dirty="0"/>
              <a:t>Interviews with employees with disabilities and senior leaders </a:t>
            </a:r>
          </a:p>
          <a:p>
            <a:pPr lvl="1"/>
            <a:r>
              <a:rPr lang="en-CA" dirty="0"/>
              <a:t>Textual analysis of organizational documents and laws, policies, legislation</a:t>
            </a:r>
          </a:p>
          <a:p>
            <a:r>
              <a:rPr lang="en-CA" dirty="0"/>
              <a:t>Participants </a:t>
            </a:r>
          </a:p>
          <a:p>
            <a:pPr lvl="1"/>
            <a:r>
              <a:rPr lang="en-CA" dirty="0"/>
              <a:t>6 senior leaders, and </a:t>
            </a:r>
          </a:p>
          <a:p>
            <a:pPr lvl="1"/>
            <a:r>
              <a:rPr lang="en-CA" dirty="0"/>
              <a:t>9 front line employees with disabilities from</a:t>
            </a:r>
          </a:p>
          <a:p>
            <a:pPr lvl="1"/>
            <a:r>
              <a:rPr lang="en-CA" dirty="0"/>
              <a:t>3 non-profit service providing organizations</a:t>
            </a:r>
          </a:p>
          <a:p>
            <a:pPr marL="457200" lvl="1" indent="0">
              <a:buNone/>
            </a:pPr>
            <a:endParaRPr lang="en-CA" dirty="0"/>
          </a:p>
          <a:p>
            <a:pPr lvl="1"/>
            <a:endParaRPr lang="en-CA" dirty="0"/>
          </a:p>
          <a:p>
            <a:pPr marL="457200" lvl="1" indent="0">
              <a:buNone/>
            </a:pPr>
            <a:endParaRPr lang="en-CA" dirty="0"/>
          </a:p>
        </p:txBody>
      </p:sp>
    </p:spTree>
    <p:extLst>
      <p:ext uri="{BB962C8B-B14F-4D97-AF65-F5344CB8AC3E}">
        <p14:creationId xmlns:p14="http://schemas.microsoft.com/office/powerpoint/2010/main" val="406472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ctangular box with an image of a happy face outside the left side of the box with an arrow pointing toward the box. This happy face represents the employee. Inside the box are a series of arrows pointing to the right indicating the accommodation process over time. This process is described in text as the employee makes accommodation request to direct manager. At this point the organization's Human Resource Policy is activated and the manager forwards the request to the ED. The ED makes a decision about the suitability of the request. Then the employee meets with the ED and manager to discuss and complete an accommodation agreement. An image of a handshake represents the text indicating that the employee receives accommodation in accordance with the emailed accommodation agreement represented by an image of an envelope with an @ symbol.  ">
            <a:extLst>
              <a:ext uri="{FF2B5EF4-FFF2-40B4-BE49-F238E27FC236}">
                <a16:creationId xmlns:a16="http://schemas.microsoft.com/office/drawing/2014/main" id="{D224A5A3-EB0B-4251-A32A-393945755F3E}"/>
              </a:ext>
            </a:extLst>
          </p:cNvPr>
          <p:cNvPicPr>
            <a:picLocks noChangeAspect="1"/>
          </p:cNvPicPr>
          <p:nvPr/>
        </p:nvPicPr>
        <p:blipFill>
          <a:blip r:embed="rId3"/>
          <a:stretch>
            <a:fillRect/>
          </a:stretch>
        </p:blipFill>
        <p:spPr>
          <a:xfrm>
            <a:off x="214982" y="1997243"/>
            <a:ext cx="11762036" cy="4860757"/>
          </a:xfrm>
          <a:prstGeom prst="rect">
            <a:avLst/>
          </a:prstGeom>
        </p:spPr>
      </p:pic>
      <p:sp>
        <p:nvSpPr>
          <p:cNvPr id="5" name="TextBox 4">
            <a:extLst>
              <a:ext uri="{FF2B5EF4-FFF2-40B4-BE49-F238E27FC236}">
                <a16:creationId xmlns:a16="http://schemas.microsoft.com/office/drawing/2014/main" id="{0FDA115F-1026-44CF-BE8D-231F10425564}"/>
              </a:ext>
            </a:extLst>
          </p:cNvPr>
          <p:cNvSpPr txBox="1"/>
          <p:nvPr/>
        </p:nvSpPr>
        <p:spPr>
          <a:xfrm>
            <a:off x="401054" y="625641"/>
            <a:ext cx="11028946" cy="523220"/>
          </a:xfrm>
          <a:prstGeom prst="rect">
            <a:avLst/>
          </a:prstGeom>
          <a:noFill/>
        </p:spPr>
        <p:txBody>
          <a:bodyPr wrap="square" rtlCol="0">
            <a:spAutoFit/>
          </a:bodyPr>
          <a:lstStyle/>
          <a:p>
            <a:r>
              <a:rPr lang="en-CA" sz="2800" b="1" dirty="0"/>
              <a:t>The Social Organization of the Accommodation Process at Organization A</a:t>
            </a:r>
          </a:p>
        </p:txBody>
      </p:sp>
    </p:spTree>
    <p:extLst>
      <p:ext uri="{BB962C8B-B14F-4D97-AF65-F5344CB8AC3E}">
        <p14:creationId xmlns:p14="http://schemas.microsoft.com/office/powerpoint/2010/main" val="947526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ctangular box with an image of a happy face outside the left side of the box with an arrow pointing toward the box. This happy face represents the employee. Inside the box are a series of arrows pointing to the right indicating the accommodation process over time. This process is described in text as the employee makes accommodation request to supervisor, HR manager or ED and waits for response. At this point the organization's Accommodation Policy is activated and the HR manager and ED draft an accommodation plan. At this point the organization's Accommodation Plan Template is activated. Then the employee meets with the HR manager and ED to complete an accommodation agreement. An image of a handshake represents the text indicating that the employee receives accommodation in accordance with the accommodation plan.">
            <a:extLst>
              <a:ext uri="{FF2B5EF4-FFF2-40B4-BE49-F238E27FC236}">
                <a16:creationId xmlns:a16="http://schemas.microsoft.com/office/drawing/2014/main" id="{AB62CD0D-B3DC-49DF-9884-E8130D996286}"/>
              </a:ext>
            </a:extLst>
          </p:cNvPr>
          <p:cNvPicPr>
            <a:picLocks noChangeAspect="1"/>
          </p:cNvPicPr>
          <p:nvPr/>
        </p:nvPicPr>
        <p:blipFill>
          <a:blip r:embed="rId3"/>
          <a:stretch>
            <a:fillRect/>
          </a:stretch>
        </p:blipFill>
        <p:spPr>
          <a:xfrm>
            <a:off x="1283368" y="1581543"/>
            <a:ext cx="10410065" cy="4930233"/>
          </a:xfrm>
          <a:prstGeom prst="rect">
            <a:avLst/>
          </a:prstGeom>
        </p:spPr>
      </p:pic>
      <p:sp>
        <p:nvSpPr>
          <p:cNvPr id="5" name="TextBox 4">
            <a:extLst>
              <a:ext uri="{FF2B5EF4-FFF2-40B4-BE49-F238E27FC236}">
                <a16:creationId xmlns:a16="http://schemas.microsoft.com/office/drawing/2014/main" id="{4D06CAA8-8A95-41A2-A964-C299D0B3F3BE}"/>
              </a:ext>
            </a:extLst>
          </p:cNvPr>
          <p:cNvSpPr txBox="1"/>
          <p:nvPr/>
        </p:nvSpPr>
        <p:spPr>
          <a:xfrm>
            <a:off x="401054" y="625641"/>
            <a:ext cx="11148216" cy="523220"/>
          </a:xfrm>
          <a:prstGeom prst="rect">
            <a:avLst/>
          </a:prstGeom>
          <a:noFill/>
        </p:spPr>
        <p:txBody>
          <a:bodyPr wrap="square" rtlCol="0">
            <a:spAutoFit/>
          </a:bodyPr>
          <a:lstStyle/>
          <a:p>
            <a:r>
              <a:rPr lang="en-CA" sz="2800" b="1" dirty="0"/>
              <a:t>The Social Organization of the Accommodation Process at Organization B</a:t>
            </a:r>
          </a:p>
        </p:txBody>
      </p:sp>
    </p:spTree>
    <p:extLst>
      <p:ext uri="{BB962C8B-B14F-4D97-AF65-F5344CB8AC3E}">
        <p14:creationId xmlns:p14="http://schemas.microsoft.com/office/powerpoint/2010/main" val="304136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ctangular box with an image of a happy face outside the left side of the box with an arrow pointing toward the box. This happy face represents the employee. Inside the box are a series of arrows pointing to the right indicating the accommodation process over time. This process is described in text as the employee makes accommodation request to supervisor, HR or union representative and waits for response. At this point the organization's Accommodation and Return to Work Policy is activated and the request is forwarded to HR. Next, the request is shared with a disability management consultant. At this point the employee re-enters the process when they receive a request for medical documentation and then waits for a response again. When approved by the employee, the organization's Functional Abilities Form is activated and an information request is sent to the employee's doctor. Then, HR and the disability management consultant receive and consider the medical documentation and activate the organization's Job Demands Analysis form and Accommodation Plan Template to draft an accommodation plan. Then the employee meets with the disability management consultant, HR, a union representative and their supervisor to complete an accommodation plan. An image of a handshake represents the text indicating that the employee receives accommodation in accordance with the accommodation plan.">
            <a:extLst>
              <a:ext uri="{FF2B5EF4-FFF2-40B4-BE49-F238E27FC236}">
                <a16:creationId xmlns:a16="http://schemas.microsoft.com/office/drawing/2014/main" id="{32E2FF21-AFED-40D7-B022-64F462DDED8A}"/>
              </a:ext>
            </a:extLst>
          </p:cNvPr>
          <p:cNvPicPr>
            <a:picLocks noChangeAspect="1"/>
          </p:cNvPicPr>
          <p:nvPr/>
        </p:nvPicPr>
        <p:blipFill>
          <a:blip r:embed="rId3"/>
          <a:stretch>
            <a:fillRect/>
          </a:stretch>
        </p:blipFill>
        <p:spPr>
          <a:xfrm>
            <a:off x="0" y="1913020"/>
            <a:ext cx="11997772" cy="4295275"/>
          </a:xfrm>
          <a:prstGeom prst="rect">
            <a:avLst/>
          </a:prstGeom>
        </p:spPr>
      </p:pic>
      <p:sp>
        <p:nvSpPr>
          <p:cNvPr id="5" name="TextBox 4">
            <a:extLst>
              <a:ext uri="{FF2B5EF4-FFF2-40B4-BE49-F238E27FC236}">
                <a16:creationId xmlns:a16="http://schemas.microsoft.com/office/drawing/2014/main" id="{7DA5858D-6345-49BD-A202-2E662DC98E58}"/>
              </a:ext>
            </a:extLst>
          </p:cNvPr>
          <p:cNvSpPr txBox="1"/>
          <p:nvPr/>
        </p:nvSpPr>
        <p:spPr>
          <a:xfrm>
            <a:off x="401053" y="625641"/>
            <a:ext cx="11227729" cy="523220"/>
          </a:xfrm>
          <a:prstGeom prst="rect">
            <a:avLst/>
          </a:prstGeom>
          <a:noFill/>
        </p:spPr>
        <p:txBody>
          <a:bodyPr wrap="square" rtlCol="0">
            <a:spAutoFit/>
          </a:bodyPr>
          <a:lstStyle/>
          <a:p>
            <a:r>
              <a:rPr lang="en-CA" sz="2800" b="1" dirty="0"/>
              <a:t>The Social Organization of the Accommodation Process at Organization C</a:t>
            </a:r>
          </a:p>
        </p:txBody>
      </p:sp>
    </p:spTree>
    <p:extLst>
      <p:ext uri="{BB962C8B-B14F-4D97-AF65-F5344CB8AC3E}">
        <p14:creationId xmlns:p14="http://schemas.microsoft.com/office/powerpoint/2010/main" val="7278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BA45-AB00-4780-BF60-2337024C837C}"/>
              </a:ext>
            </a:extLst>
          </p:cNvPr>
          <p:cNvSpPr>
            <a:spLocks noGrp="1"/>
          </p:cNvSpPr>
          <p:nvPr>
            <p:ph type="title"/>
          </p:nvPr>
        </p:nvSpPr>
        <p:spPr/>
        <p:txBody>
          <a:bodyPr/>
          <a:lstStyle/>
          <a:p>
            <a:endParaRPr lang="en-CA"/>
          </a:p>
        </p:txBody>
      </p:sp>
      <p:pic>
        <p:nvPicPr>
          <p:cNvPr id="5" name="Content Placeholder 4" descr="Image of a paper scroll containing the initial text of the Ontario Human Rights Code: Whereas recognition of the inherent dignity and the equal and inalienable rights of all members of the human family is the foundation of freedom, justice and peace in the world and is in accord with the Universal Declaration of Human Rights as proclaimed by the United Nations…&#10;  ">
            <a:extLst>
              <a:ext uri="{FF2B5EF4-FFF2-40B4-BE49-F238E27FC236}">
                <a16:creationId xmlns:a16="http://schemas.microsoft.com/office/drawing/2014/main" id="{C0748036-FB0D-45B9-B44B-EC043C5331F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3503" y="208261"/>
            <a:ext cx="11444994" cy="6441478"/>
          </a:xfrm>
        </p:spPr>
      </p:pic>
    </p:spTree>
    <p:extLst>
      <p:ext uri="{BB962C8B-B14F-4D97-AF65-F5344CB8AC3E}">
        <p14:creationId xmlns:p14="http://schemas.microsoft.com/office/powerpoint/2010/main" val="725815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896D-B085-46A4-B93D-61695107718C}"/>
              </a:ext>
            </a:extLst>
          </p:cNvPr>
          <p:cNvSpPr>
            <a:spLocks noGrp="1"/>
          </p:cNvSpPr>
          <p:nvPr>
            <p:ph type="title"/>
          </p:nvPr>
        </p:nvSpPr>
        <p:spPr/>
        <p:txBody>
          <a:bodyPr/>
          <a:lstStyle/>
          <a:p>
            <a:r>
              <a:rPr lang="en-CA" b="1" dirty="0"/>
              <a:t>Conclusions and Implications</a:t>
            </a:r>
          </a:p>
        </p:txBody>
      </p:sp>
      <p:sp>
        <p:nvSpPr>
          <p:cNvPr id="3" name="Content Placeholder 2">
            <a:extLst>
              <a:ext uri="{FF2B5EF4-FFF2-40B4-BE49-F238E27FC236}">
                <a16:creationId xmlns:a16="http://schemas.microsoft.com/office/drawing/2014/main" id="{23032BC2-C499-4089-BB2C-CE3D4624EB46}"/>
              </a:ext>
            </a:extLst>
          </p:cNvPr>
          <p:cNvSpPr>
            <a:spLocks noGrp="1"/>
          </p:cNvSpPr>
          <p:nvPr>
            <p:ph idx="1"/>
          </p:nvPr>
        </p:nvSpPr>
        <p:spPr/>
        <p:txBody>
          <a:bodyPr/>
          <a:lstStyle/>
          <a:p>
            <a:r>
              <a:rPr lang="en-CA" dirty="0"/>
              <a:t>Transform the workplace rather than the person</a:t>
            </a:r>
          </a:p>
          <a:p>
            <a:r>
              <a:rPr lang="en-CA" dirty="0"/>
              <a:t>Value subjective embodied experiences of disability</a:t>
            </a:r>
          </a:p>
          <a:p>
            <a:r>
              <a:rPr lang="en-CA" dirty="0"/>
              <a:t>The non-profit sector is a potential site for inclusive employment</a:t>
            </a:r>
          </a:p>
        </p:txBody>
      </p:sp>
    </p:spTree>
    <p:extLst>
      <p:ext uri="{BB962C8B-B14F-4D97-AF65-F5344CB8AC3E}">
        <p14:creationId xmlns:p14="http://schemas.microsoft.com/office/powerpoint/2010/main" val="232050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AB33-D870-4290-B2A5-BBF4240B4677}"/>
              </a:ext>
            </a:extLst>
          </p:cNvPr>
          <p:cNvSpPr>
            <a:spLocks noGrp="1"/>
          </p:cNvSpPr>
          <p:nvPr>
            <p:ph type="title"/>
          </p:nvPr>
        </p:nvSpPr>
        <p:spPr/>
        <p:txBody>
          <a:bodyPr/>
          <a:lstStyle/>
          <a:p>
            <a:r>
              <a:rPr lang="en-CA" dirty="0"/>
              <a:t>Thank you for listening and/or watching!</a:t>
            </a:r>
          </a:p>
        </p:txBody>
      </p:sp>
      <p:sp>
        <p:nvSpPr>
          <p:cNvPr id="3" name="Content Placeholder 2">
            <a:extLst>
              <a:ext uri="{FF2B5EF4-FFF2-40B4-BE49-F238E27FC236}">
                <a16:creationId xmlns:a16="http://schemas.microsoft.com/office/drawing/2014/main" id="{0CA322B8-7FDA-431D-B447-41CA94353134}"/>
              </a:ext>
            </a:extLst>
          </p:cNvPr>
          <p:cNvSpPr>
            <a:spLocks noGrp="1"/>
          </p:cNvSpPr>
          <p:nvPr>
            <p:ph idx="1"/>
          </p:nvPr>
        </p:nvSpPr>
        <p:spPr/>
        <p:txBody>
          <a:bodyPr/>
          <a:lstStyle/>
          <a:p>
            <a:r>
              <a:rPr lang="en-CA" dirty="0"/>
              <a:t>For more information about this study you can:</a:t>
            </a:r>
          </a:p>
          <a:p>
            <a:pPr lvl="1"/>
            <a:r>
              <a:rPr lang="en-CA" dirty="0"/>
              <a:t>Read my dissertation online </a:t>
            </a:r>
            <a:r>
              <a:rPr lang="en-CA" dirty="0">
                <a:hlinkClick r:id="rId3"/>
              </a:rPr>
              <a:t>here</a:t>
            </a:r>
            <a:endParaRPr lang="en-CA" dirty="0"/>
          </a:p>
          <a:p>
            <a:pPr lvl="1"/>
            <a:r>
              <a:rPr lang="en-CA" dirty="0"/>
              <a:t>Watch and listen to a previous webinar about this research </a:t>
            </a:r>
            <a:r>
              <a:rPr lang="en-CA" dirty="0">
                <a:hlinkClick r:id="rId4"/>
              </a:rPr>
              <a:t>here</a:t>
            </a:r>
            <a:r>
              <a:rPr lang="en-CA" dirty="0"/>
              <a:t>. </a:t>
            </a:r>
          </a:p>
          <a:p>
            <a:pPr lvl="1"/>
            <a:r>
              <a:rPr lang="en-CA" dirty="0"/>
              <a:t>Contact me by email at: </a:t>
            </a:r>
            <a:r>
              <a:rPr lang="en-CA" dirty="0">
                <a:hlinkClick r:id="rId5"/>
              </a:rPr>
              <a:t>alexis.buettgen@eviance.ca</a:t>
            </a:r>
            <a:r>
              <a:rPr lang="en-CA" dirty="0"/>
              <a:t>; or </a:t>
            </a:r>
            <a:r>
              <a:rPr lang="en-CA" dirty="0">
                <a:hlinkClick r:id="rId6"/>
              </a:rPr>
              <a:t>a.buettgen@gmail.com</a:t>
            </a:r>
            <a:r>
              <a:rPr lang="en-CA" dirty="0"/>
              <a:t>  </a:t>
            </a:r>
          </a:p>
          <a:p>
            <a:pPr marL="0" indent="0">
              <a:buNone/>
            </a:pPr>
            <a:endParaRPr lang="en-CA" dirty="0"/>
          </a:p>
        </p:txBody>
      </p:sp>
    </p:spTree>
    <p:extLst>
      <p:ext uri="{BB962C8B-B14F-4D97-AF65-F5344CB8AC3E}">
        <p14:creationId xmlns:p14="http://schemas.microsoft.com/office/powerpoint/2010/main" val="2522703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3384</TotalTime>
  <Words>203</Words>
  <Application>Microsoft Office PowerPoint</Application>
  <PresentationFormat>Widescreen</PresentationFormat>
  <Paragraphs>36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An Institutional Analysis of Workplace Accommodations in the Ontario Non-profit Sector</vt:lpstr>
      <vt:lpstr>Methodology </vt:lpstr>
      <vt:lpstr>PowerPoint Presentation</vt:lpstr>
      <vt:lpstr>PowerPoint Presentation</vt:lpstr>
      <vt:lpstr>PowerPoint Presentation</vt:lpstr>
      <vt:lpstr>PowerPoint Presentation</vt:lpstr>
      <vt:lpstr>Conclusions and Implications</vt:lpstr>
      <vt:lpstr>Thank you for listening and/or watching!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Standpoint of People with Disabilities:  An Institutional Analysis of Work  in the Non-profit Sector</dc:title>
  <dc:creator>Alexis Buettgen</dc:creator>
  <cp:lastModifiedBy>Alexis Buettgen</cp:lastModifiedBy>
  <cp:revision>146</cp:revision>
  <cp:lastPrinted>2018-02-06T00:57:24Z</cp:lastPrinted>
  <dcterms:created xsi:type="dcterms:W3CDTF">2018-01-31T21:25:57Z</dcterms:created>
  <dcterms:modified xsi:type="dcterms:W3CDTF">2020-11-11T21:17:49Z</dcterms:modified>
</cp:coreProperties>
</file>